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81" r:id="rId2"/>
    <p:sldId id="270" r:id="rId3"/>
    <p:sldId id="286" r:id="rId4"/>
    <p:sldId id="278" r:id="rId5"/>
    <p:sldId id="275" r:id="rId6"/>
    <p:sldId id="279" r:id="rId7"/>
    <p:sldId id="280" r:id="rId8"/>
    <p:sldId id="276" r:id="rId9"/>
    <p:sldId id="284" r:id="rId10"/>
    <p:sldId id="285" r:id="rId11"/>
    <p:sldId id="282" r:id="rId1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2EE"/>
    <a:srgbClr val="E9DDD3"/>
    <a:srgbClr val="9D2235"/>
    <a:srgbClr val="9A2233"/>
    <a:srgbClr val="D5BFAB"/>
    <a:srgbClr val="8A1E2D"/>
    <a:srgbClr val="9E2234"/>
    <a:srgbClr val="CF354F"/>
    <a:srgbClr val="BA2C44"/>
    <a:srgbClr val="C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07" autoAdjust="0"/>
  </p:normalViewPr>
  <p:slideViewPr>
    <p:cSldViewPr snapToGrid="0">
      <p:cViewPr>
        <p:scale>
          <a:sx n="81" d="100"/>
          <a:sy n="81" d="100"/>
        </p:scale>
        <p:origin x="-222" y="-3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38800" cy="83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F4E6-948D-49F4-ADC6-BC50A5BE4E9D}" type="datetimeFigureOut">
              <a:rPr lang="ru-RU" smtClean="0"/>
              <a:t>06.03.2018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2841-F0A8-4664-B7EA-643F2213E7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01107" y="6814801"/>
            <a:ext cx="1677599" cy="191900"/>
          </a:xfrm>
        </p:spPr>
        <p:txBody>
          <a:bodyPr/>
          <a:lstStyle>
            <a:lvl1pPr algn="r">
              <a:defRPr sz="1100">
                <a:solidFill>
                  <a:srgbClr val="BD9A7A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0" y="957600"/>
            <a:ext cx="2071116" cy="1435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1906" y="2941038"/>
            <a:ext cx="6710400" cy="2088000"/>
          </a:xfrm>
        </p:spPr>
        <p:txBody>
          <a:bodyPr anchor="t" anchorCtr="0"/>
          <a:lstStyle>
            <a:lvl1pPr algn="l">
              <a:lnSpc>
                <a:spcPts val="3200"/>
              </a:lnSpc>
              <a:defRPr sz="22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Об основных требованиях </a:t>
            </a:r>
            <a:br>
              <a:rPr lang="ru-RU" dirty="0" smtClean="0"/>
            </a:br>
            <a:r>
              <a:rPr lang="ru-RU" dirty="0" smtClean="0"/>
              <a:t>к осуществлению государственной экспертизы проектной документации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(или) результатов инженерных изысканий в электронной форме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151906" y="5457825"/>
            <a:ext cx="3355006" cy="180000"/>
          </a:xfrm>
        </p:spPr>
        <p:txBody>
          <a:bodyPr/>
          <a:lstStyle>
            <a:lvl1pPr>
              <a:defRPr sz="1100"/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АНДРОПОВ ВАДИМ ВЛАДИМИРОВИЧ</a:t>
            </a:r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151906" y="5759999"/>
            <a:ext cx="3355006" cy="536237"/>
          </a:xfrm>
        </p:spPr>
        <p:txBody>
          <a:bodyPr/>
          <a:lstStyle>
            <a:lvl1pPr>
              <a:defRPr sz="1100" cap="none" baseline="0">
                <a:solidFill>
                  <a:srgbClr val="BD9A7A"/>
                </a:solidFill>
              </a:defRPr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Первый заместитель начальника </a:t>
            </a:r>
            <a:br>
              <a:rPr lang="ru-RU" dirty="0" smtClean="0"/>
            </a:br>
            <a:r>
              <a:rPr lang="ru-RU" dirty="0" smtClean="0"/>
              <a:t>ФАУ «</a:t>
            </a:r>
            <a:r>
              <a:rPr lang="ru-RU" dirty="0" err="1" smtClean="0"/>
              <a:t>Главгосэкспертиза</a:t>
            </a:r>
            <a:r>
              <a:rPr lang="ru-RU" dirty="0" smtClean="0"/>
              <a:t> России»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01.8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9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41933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01.9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1152524" y="3786187"/>
            <a:ext cx="4193381" cy="167125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4" y="5457437"/>
            <a:ext cx="4193382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sz="quarter" idx="19"/>
          </p:nvPr>
        </p:nvSpPr>
        <p:spPr>
          <a:xfrm>
            <a:off x="6184900" y="423863"/>
            <a:ext cx="4219575" cy="58721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2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906" y="424637"/>
            <a:ext cx="9221689" cy="838800"/>
          </a:xfrm>
        </p:spPr>
        <p:txBody>
          <a:bodyPr anchor="b" anchorCtr="0"/>
          <a:lstStyle>
            <a:lvl1pPr>
              <a:lnSpc>
                <a:spcPct val="0"/>
              </a:lnSpc>
              <a:defRPr sz="24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Правовые акты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1905" y="2102238"/>
            <a:ext cx="5871601" cy="2516400"/>
          </a:xfrm>
        </p:spPr>
        <p:txBody>
          <a:bodyPr/>
          <a:lstStyle>
            <a:lvl1pPr>
              <a:lnSpc>
                <a:spcPts val="3200"/>
              </a:lnSpc>
              <a:spcBef>
                <a:spcPts val="0"/>
              </a:spcBef>
              <a:defRPr sz="22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br>
              <a:rPr lang="ru-RU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6012000" y="3780000"/>
            <a:ext cx="4507107" cy="2988000"/>
          </a:xfrm>
        </p:spPr>
        <p:txBody>
          <a:bodyPr anchor="b" anchorCtr="0"/>
          <a:lstStyle>
            <a:lvl1pPr algn="r">
              <a:lnSpc>
                <a:spcPts val="1855"/>
              </a:lnSpc>
              <a:spcBef>
                <a:spcPts val="0"/>
              </a:spcBef>
              <a:defRPr sz="22000" kern="0" cap="none" spc="-1000" baseline="0"/>
            </a:lvl1pPr>
          </a:lstStyle>
          <a:p>
            <a:pPr lvl="0"/>
            <a:r>
              <a:rPr lang="ru-RU" dirty="0" smtClean="0"/>
              <a:t>01.</a:t>
            </a:r>
          </a:p>
        </p:txBody>
      </p:sp>
    </p:spTree>
    <p:extLst>
      <p:ext uri="{BB962C8B-B14F-4D97-AF65-F5344CB8AC3E}">
        <p14:creationId xmlns:p14="http://schemas.microsoft.com/office/powerpoint/2010/main" val="12826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01.1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52525" y="3779838"/>
            <a:ext cx="3354581" cy="838200"/>
          </a:xfrm>
        </p:spPr>
        <p:txBody>
          <a:bodyPr/>
          <a:lstStyle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10 марта 2012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6184706" y="2103439"/>
            <a:ext cx="36720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</a:t>
            </a:r>
            <a:br>
              <a:rPr lang="ru-RU" dirty="0" smtClean="0"/>
            </a:br>
            <a:r>
              <a:rPr lang="ru-RU" dirty="0" smtClean="0"/>
              <a:t>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6184706" y="3779837"/>
            <a:ext cx="33552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4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2196000"/>
            <a:ext cx="8444484" cy="393649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Взаимодействие с региональными экспертными организациями при переходе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 осуществлению государственной экспертизы в электронном виде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2</a:t>
            </a:r>
            <a:endParaRPr lang="ru-RU" dirty="0" smtClean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5" y="2102237"/>
            <a:ext cx="2515781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1"/>
            <a:r>
              <a:rPr lang="ru-RU" dirty="0" smtClean="0"/>
              <a:t>Осуществляется взаимодействие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региональными экспертными организациями следующих субъектов Российской Федерации: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План мероприятий («дорожная карта») по реализации Концепции развития механизмов предоставления государственных и муниципальных услуг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электронном виде*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3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7548563" cy="33559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93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Статистика за 2015–2016 гг.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4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4193381" cy="25167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аблица 2"/>
          <p:cNvSpPr>
            <a:spLocks noGrp="1"/>
          </p:cNvSpPr>
          <p:nvPr>
            <p:ph type="tbl" sz="quarter" idx="16"/>
          </p:nvPr>
        </p:nvSpPr>
        <p:spPr>
          <a:xfrm>
            <a:off x="6172875" y="2101849"/>
            <a:ext cx="4193381" cy="25167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23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01.5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75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01.6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46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01.7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5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906" y="402484"/>
            <a:ext cx="9221689" cy="14611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905" y="2102237"/>
            <a:ext cx="9221689" cy="4706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000" y="6814801"/>
            <a:ext cx="965443" cy="191900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>
              <a:defRPr sz="1113">
                <a:solidFill>
                  <a:srgbClr val="9D2235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3600" y="6875105"/>
            <a:ext cx="216000" cy="2590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rgbClr val="BD9A7A"/>
                </a:solidFill>
              </a:defRPr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61583"/>
            <a:ext cx="10389600" cy="29520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9D2235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None/>
        <a:defRPr sz="1200" kern="1200" cap="all" baseline="0">
          <a:solidFill>
            <a:srgbClr val="9D2235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ts val="1400"/>
        </a:lnSpc>
        <a:spcBef>
          <a:spcPts val="1400"/>
        </a:spcBef>
        <a:buFont typeface="Arial" panose="020B0604020202020204" pitchFamily="34" charset="0"/>
        <a:buNone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1914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81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giscs.minstroyrf.ru/#/monitoring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giscs.minstroyrf.ru/#/educationalMateria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kzi.support@infosec.ru" TargetMode="External"/><Relationship Id="rId2" Type="http://schemas.openxmlformats.org/officeDocument/2006/relationships/hyperlink" Target="https://fgiscs.minstroyrf.ru/#/educationalMaterial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giscs.minstroyrf.ru/#/educationalMaterial" TargetMode="External"/><Relationship Id="rId2" Type="http://schemas.openxmlformats.org/officeDocument/2006/relationships/hyperlink" Target="https://fgiscs.minstroyrf.ru/#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1905" y="2941038"/>
            <a:ext cx="8348934" cy="1965499"/>
          </a:xfrm>
        </p:spPr>
        <p:txBody>
          <a:bodyPr/>
          <a:lstStyle/>
          <a:p>
            <a:r>
              <a:rPr lang="ru-RU" dirty="0" smtClean="0">
                <a:solidFill>
                  <a:srgbClr val="BC9A7C"/>
                </a:solidFill>
              </a:rPr>
              <a:t>О порядке </a:t>
            </a:r>
            <a:r>
              <a:rPr lang="ru-RU" dirty="0">
                <a:solidFill>
                  <a:srgbClr val="BC9A7C"/>
                </a:solidFill>
              </a:rPr>
              <a:t>регистрации пользователей </a:t>
            </a:r>
            <a:r>
              <a:rPr lang="ru-RU" dirty="0" smtClean="0">
                <a:solidFill>
                  <a:srgbClr val="BC9A7C"/>
                </a:solidFill>
              </a:rPr>
              <a:t/>
            </a:r>
            <a:br>
              <a:rPr lang="ru-RU" dirty="0" smtClean="0">
                <a:solidFill>
                  <a:srgbClr val="BC9A7C"/>
                </a:solidFill>
              </a:rPr>
            </a:br>
            <a:r>
              <a:rPr lang="ru-RU" dirty="0" smtClean="0">
                <a:solidFill>
                  <a:srgbClr val="BC9A7C"/>
                </a:solidFill>
              </a:rPr>
              <a:t>в Федеральной государственной информационной системе ценообразования в строительстве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2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 bwMode="auto">
          <a:xfrm>
            <a:off x="306000" y="1982669"/>
            <a:ext cx="7267266" cy="4036469"/>
          </a:xfrm>
          <a:prstGeom prst="rect">
            <a:avLst/>
          </a:prstGeom>
          <a:solidFill>
            <a:srgbClr val="F6F2EE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3735" tIns="46868" rIns="93735" bIns="46868"/>
          <a:lstStyle/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2050" name="0365190C-2D54-45C8-A8B8-2296A273E895" descr="0365190C-2D54-45C8-A8B8-2296A273E8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39" y="2087443"/>
            <a:ext cx="7127587" cy="38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97439" y="524957"/>
            <a:ext cx="10401592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306000" y="524957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71347" y="696642"/>
            <a:ext cx="9979300" cy="668098"/>
          </a:xfrm>
        </p:spPr>
        <p:txBody>
          <a:bodyPr/>
          <a:lstStyle/>
          <a:p>
            <a:pPr>
              <a:lnSpc>
                <a:spcPts val="2222"/>
              </a:lnSpc>
            </a:pPr>
            <a:r>
              <a:rPr lang="ru-RU" altLang="ru-RU" sz="1871" dirty="0">
                <a:ea typeface="Tahoma" charset="0"/>
                <a:cs typeface="Tahoma" charset="0"/>
              </a:rPr>
              <a:t>Личный кабинет производителя, поставщика услуг: </a:t>
            </a:r>
            <a:r>
              <a:rPr lang="ru-RU" altLang="ru-RU" sz="1871" dirty="0" smtClean="0">
                <a:ea typeface="Tahoma" charset="0"/>
                <a:cs typeface="Tahoma" charset="0"/>
              </a:rPr>
              <a:t>предоставление </a:t>
            </a:r>
            <a:r>
              <a:rPr lang="ru-RU" altLang="ru-RU" sz="1871" dirty="0">
                <a:ea typeface="Tahoma" charset="0"/>
                <a:cs typeface="Tahoma" charset="0"/>
              </a:rPr>
              <a:t>информации об отпускных ценах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834488" y="3359713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flipH="1">
            <a:off x="7680480" y="1982669"/>
            <a:ext cx="154008" cy="1384995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837149" y="1988142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834485" y="2255693"/>
            <a:ext cx="2707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Просмотр списка номенклатуры в соответствии с классификатором строительных ресурсов производителя, поставщика услуг;</a:t>
            </a:r>
            <a:endParaRPr lang="ru-RU" sz="1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834488" y="4539091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 flipH="1">
            <a:off x="7680480" y="3447034"/>
            <a:ext cx="154008" cy="1136406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837149" y="3452507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834485" y="3770069"/>
            <a:ext cx="2707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Предоставление сведений о стоимости строительных ресурсов;</a:t>
            </a:r>
            <a:endParaRPr lang="ru-RU" sz="1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834488" y="6008930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 flipH="1">
            <a:off x="7680480" y="4668284"/>
            <a:ext cx="154008" cy="1348597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837149" y="4637359"/>
            <a:ext cx="2707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870333" y="5019416"/>
            <a:ext cx="2671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Подписание сведений усиленной квалифицированной электронной подписью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41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8469" y="5204351"/>
            <a:ext cx="3552407" cy="1623150"/>
          </a:xfrm>
          <a:prstGeom prst="rect">
            <a:avLst/>
          </a:prstGeom>
          <a:noFill/>
        </p:spPr>
        <p:txBody>
          <a:bodyPr wrap="none" lIns="113931" tIns="56966" rIns="113931" bIns="56966" rtlCol="0">
            <a:spAutoFit/>
          </a:bodyPr>
          <a:lstStyle/>
          <a:p>
            <a:pPr defTabSz="1139269"/>
            <a:r>
              <a:rPr lang="ru-RU" sz="1400" dirty="0">
                <a:solidFill>
                  <a:srgbClr val="9D2235"/>
                </a:solidFill>
                <a:cs typeface="Arial" panose="020B0604020202020204" pitchFamily="34" charset="0"/>
              </a:rPr>
              <a:t>Федеральное автономное </a:t>
            </a:r>
            <a:r>
              <a:rPr lang="en-US" sz="1400" dirty="0">
                <a:solidFill>
                  <a:srgbClr val="9D2235"/>
                </a:solidFill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9D2235"/>
                </a:solidFill>
                <a:cs typeface="Arial" panose="020B0604020202020204" pitchFamily="34" charset="0"/>
              </a:rPr>
              <a:t>учреждение </a:t>
            </a:r>
          </a:p>
          <a:p>
            <a:pPr defTabSz="1139269"/>
            <a:r>
              <a:rPr lang="ru-RU" sz="1400" dirty="0">
                <a:solidFill>
                  <a:srgbClr val="9D2235"/>
                </a:solidFill>
                <a:cs typeface="Arial" panose="020B0604020202020204" pitchFamily="34" charset="0"/>
              </a:rPr>
              <a:t>«Главное управление государственной</a:t>
            </a:r>
          </a:p>
          <a:p>
            <a:pPr defTabSz="1139269"/>
            <a:r>
              <a:rPr lang="ru-RU" sz="1400" dirty="0">
                <a:solidFill>
                  <a:srgbClr val="9D2235"/>
                </a:solidFill>
                <a:cs typeface="Arial" panose="020B0604020202020204" pitchFamily="34" charset="0"/>
              </a:rPr>
              <a:t>экспертизы»</a:t>
            </a:r>
          </a:p>
          <a:p>
            <a:pPr defTabSz="1139269"/>
            <a:r>
              <a:rPr lang="ru-RU" sz="1400" dirty="0">
                <a:solidFill>
                  <a:srgbClr val="A27750"/>
                </a:solidFill>
                <a:cs typeface="Arial" panose="020B0604020202020204" pitchFamily="34" charset="0"/>
              </a:rPr>
              <a:t>101000, Москва, Фуркасовский пер., д.6</a:t>
            </a:r>
          </a:p>
          <a:p>
            <a:pPr defTabSz="1139269"/>
            <a:r>
              <a:rPr lang="ru-RU" sz="1400" dirty="0">
                <a:solidFill>
                  <a:srgbClr val="A27750"/>
                </a:solidFill>
                <a:cs typeface="Arial" panose="020B0604020202020204" pitchFamily="34" charset="0"/>
              </a:rPr>
              <a:t>+7 (499) 652-90-09</a:t>
            </a:r>
          </a:p>
          <a:p>
            <a:pPr defTabSz="1139269"/>
            <a:r>
              <a:rPr lang="en-US" sz="1400" dirty="0">
                <a:solidFill>
                  <a:srgbClr val="A27750"/>
                </a:solidFill>
                <a:cs typeface="Arial" panose="020B0604020202020204" pitchFamily="34" charset="0"/>
              </a:rPr>
              <a:t>info@gge.ru</a:t>
            </a:r>
          </a:p>
          <a:p>
            <a:pPr defTabSz="1139269"/>
            <a:endParaRPr lang="ru-RU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210587"/>
            <a:ext cx="10691813" cy="242336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113931" tIns="56966" rIns="113931" bIns="56966">
            <a:spAutoFit/>
          </a:bodyPr>
          <a:lstStyle/>
          <a:p>
            <a:pPr algn="ctr" defTabSz="1139269">
              <a:defRPr/>
            </a:pPr>
            <a:r>
              <a:rPr lang="ru-RU" sz="3000" b="1" kern="0" cap="all" dirty="0">
                <a:solidFill>
                  <a:srgbClr val="9D2235"/>
                </a:solidFill>
                <a:cs typeface="Arial" panose="020B0604020202020204" pitchFamily="34" charset="0"/>
              </a:rPr>
              <a:t>Объективность, </a:t>
            </a:r>
            <a:endParaRPr lang="en-US" sz="3000" b="1" kern="0" cap="all" dirty="0">
              <a:solidFill>
                <a:srgbClr val="9D2235"/>
              </a:solidFill>
              <a:cs typeface="Arial" panose="020B0604020202020204" pitchFamily="34" charset="0"/>
            </a:endParaRPr>
          </a:p>
          <a:p>
            <a:pPr algn="ctr" defTabSz="1139269">
              <a:defRPr/>
            </a:pPr>
            <a:r>
              <a:rPr lang="ru-RU" sz="3000" b="1" kern="0" cap="all" dirty="0">
                <a:solidFill>
                  <a:srgbClr val="9D2235"/>
                </a:solidFill>
                <a:cs typeface="Arial" panose="020B0604020202020204" pitchFamily="34" charset="0"/>
              </a:rPr>
              <a:t>надёжность, </a:t>
            </a:r>
            <a:endParaRPr lang="en-US" sz="3000" b="1" kern="0" cap="all" dirty="0">
              <a:solidFill>
                <a:srgbClr val="9D2235"/>
              </a:solidFill>
              <a:cs typeface="Arial" panose="020B0604020202020204" pitchFamily="34" charset="0"/>
            </a:endParaRPr>
          </a:p>
          <a:p>
            <a:pPr algn="ctr" defTabSz="1139269">
              <a:defRPr/>
            </a:pPr>
            <a:r>
              <a:rPr lang="ru-RU" sz="3000" b="1" kern="0" cap="all" dirty="0">
                <a:solidFill>
                  <a:srgbClr val="9D2235"/>
                </a:solidFill>
                <a:cs typeface="Arial" panose="020B0604020202020204" pitchFamily="34" charset="0"/>
              </a:rPr>
              <a:t>эффективность —</a:t>
            </a:r>
          </a:p>
          <a:p>
            <a:pPr algn="ctr" defTabSz="1139269">
              <a:defRPr/>
            </a:pPr>
            <a:r>
              <a:rPr lang="ru-RU" sz="3000" b="1" kern="0" cap="all" dirty="0">
                <a:solidFill>
                  <a:srgbClr val="9D2235"/>
                </a:solidFill>
                <a:cs typeface="Arial" panose="020B0604020202020204" pitchFamily="34" charset="0"/>
              </a:rPr>
              <a:t>для безопасного </a:t>
            </a:r>
            <a:endParaRPr lang="en-US" sz="3000" b="1" kern="0" cap="all" dirty="0">
              <a:solidFill>
                <a:srgbClr val="9D2235"/>
              </a:solidFill>
              <a:cs typeface="Arial" panose="020B0604020202020204" pitchFamily="34" charset="0"/>
            </a:endParaRPr>
          </a:p>
          <a:p>
            <a:pPr algn="ctr" defTabSz="1139269">
              <a:defRPr/>
            </a:pPr>
            <a:r>
              <a:rPr lang="ru-RU" sz="3000" b="1" kern="0" cap="all" dirty="0">
                <a:solidFill>
                  <a:srgbClr val="9D2235"/>
                </a:solidFill>
                <a:cs typeface="Arial" panose="020B0604020202020204" pitchFamily="34" charset="0"/>
              </a:rPr>
              <a:t>будущего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23" y="471977"/>
            <a:ext cx="1823835" cy="116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2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000" y="4993588"/>
            <a:ext cx="10306811" cy="1410389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308101" y="1382188"/>
            <a:ext cx="10383711" cy="859544"/>
          </a:xfrm>
          <a:prstGeom prst="rect">
            <a:avLst/>
          </a:prstGeom>
          <a:solidFill>
            <a:srgbClr val="9E2234">
              <a:alpha val="92941"/>
            </a:srgbClr>
          </a:solidFill>
          <a:ln>
            <a:solidFill>
              <a:srgbClr val="9D2235">
                <a:alpha val="4902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41" y="481053"/>
            <a:ext cx="10292272" cy="878208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23548" y="757546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ПОРЯДОК РЕГИСТРАЦИИ ПОЛЬЗОВАТЕЛЕЙ В ФГИС ЦС</a:t>
            </a:r>
            <a:endParaRPr lang="ru-RU" sz="2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6314" y="2398612"/>
            <a:ext cx="90393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Данная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презентация описывает порядок получения доступа к личному кабинету ФГИС ЦС и предназначена для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производителей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строительных ресурсов на территории </a:t>
            </a:r>
            <a:r>
              <a:rPr lang="ru-RU" dirty="0"/>
              <a:t>Российской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Федерации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лиц, осуществляющих их ввоз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в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Российскую Федерацию для внутреннего потребления,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также перевозчиков строительных ресурсов, собственников грузовых вагонов, которые в соответствии с постановлением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Правительства Российской Федерации от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23.12.2016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№1452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должны вносить сведения об отпускных ценах строительных ресурсов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услугах по их перевозке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308103" y="480825"/>
            <a:ext cx="91437" cy="901364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5630" y="1485038"/>
            <a:ext cx="9048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Уважаемые пользователи </a:t>
            </a:r>
            <a:r>
              <a:rPr lang="ru-RU" dirty="0" smtClean="0">
                <a:solidFill>
                  <a:schemeClr val="bg1"/>
                </a:solidFill>
              </a:rPr>
              <a:t>федеральной государственной информационной </a:t>
            </a:r>
            <a:r>
              <a:rPr lang="ru-RU" dirty="0">
                <a:solidFill>
                  <a:schemeClr val="bg1"/>
                </a:solidFill>
              </a:rPr>
              <a:t>системы ценообразования в строительстве (ФГИС ЦС)!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6315" y="5051697"/>
            <a:ext cx="900779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</a:t>
            </a:r>
            <a:r>
              <a:rPr lang="ru-RU" dirty="0" smtClean="0"/>
              <a:t>вами было получено </a:t>
            </a:r>
            <a:r>
              <a:rPr lang="ru-RU" dirty="0"/>
              <a:t>уведомление о необходимости подачи сведений  </a:t>
            </a:r>
            <a:r>
              <a:rPr lang="ru-RU" dirty="0" smtClean="0"/>
              <a:t>               по </a:t>
            </a:r>
            <a:r>
              <a:rPr lang="ru-RU" dirty="0"/>
              <a:t>почте, </a:t>
            </a:r>
            <a:r>
              <a:rPr lang="ru-RU" dirty="0" smtClean="0"/>
              <a:t>факсограммой, </a:t>
            </a:r>
            <a:r>
              <a:rPr lang="ru-RU" dirty="0"/>
              <a:t>заказным письмом или </a:t>
            </a:r>
            <a:r>
              <a:rPr lang="ru-RU" dirty="0" smtClean="0"/>
              <a:t>по электронной почте, либо вы </a:t>
            </a:r>
            <a:r>
              <a:rPr lang="ru-RU" dirty="0"/>
              <a:t>нашли себя </a:t>
            </a:r>
            <a:r>
              <a:rPr lang="ru-RU" dirty="0" smtClean="0">
                <a:hlinkClick r:id="rId2"/>
              </a:rPr>
              <a:t>в </a:t>
            </a:r>
            <a:r>
              <a:rPr lang="ru-RU" dirty="0">
                <a:hlinkClick r:id="rId2"/>
              </a:rPr>
              <a:t>перечне юридических лиц в ФГИС </a:t>
            </a:r>
            <a:r>
              <a:rPr lang="ru-RU" dirty="0" smtClean="0">
                <a:hlinkClick r:id="rId2"/>
              </a:rPr>
              <a:t>ЦС</a:t>
            </a:r>
            <a:r>
              <a:rPr lang="ru-RU" dirty="0" smtClean="0"/>
              <a:t>, </a:t>
            </a:r>
            <a:r>
              <a:rPr lang="ru-RU" dirty="0"/>
              <a:t>в</a:t>
            </a:r>
            <a:r>
              <a:rPr lang="ru-RU" dirty="0" smtClean="0"/>
              <a:t>ам </a:t>
            </a:r>
            <a:r>
              <a:rPr lang="ru-RU" dirty="0"/>
              <a:t>необходимо пройти процедуру регистрации, состоящую из 4 </a:t>
            </a:r>
            <a:r>
              <a:rPr lang="ru-RU" dirty="0" smtClean="0"/>
              <a:t>этапов.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6000" y="4967897"/>
            <a:ext cx="93541" cy="1412329"/>
          </a:xfrm>
          <a:prstGeom prst="rect">
            <a:avLst/>
          </a:prstGeom>
          <a:solidFill>
            <a:srgbClr val="9A2233"/>
          </a:solidFill>
          <a:ln>
            <a:solidFill>
              <a:srgbClr val="9D2235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Номер слайда 2"/>
          <p:cNvSpPr txBox="1">
            <a:spLocks/>
          </p:cNvSpPr>
          <p:nvPr/>
        </p:nvSpPr>
        <p:spPr>
          <a:xfrm>
            <a:off x="10188000" y="6923125"/>
            <a:ext cx="216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lnSpc>
                <a:spcPts val="1080"/>
              </a:lnSpc>
              <a:defRPr sz="900" baseline="0">
                <a:solidFill>
                  <a:srgbClr val="BD9A7A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6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37835" y="280319"/>
            <a:ext cx="10253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86518" y="6792100"/>
            <a:ext cx="965443" cy="191900"/>
          </a:xfrm>
        </p:spPr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346395" y="1577827"/>
            <a:ext cx="292823" cy="388765"/>
          </a:xfrm>
          <a:custGeom>
            <a:avLst/>
            <a:gdLst/>
            <a:ahLst/>
            <a:cxnLst>
              <a:cxn ang="0">
                <a:pos x="218" y="711"/>
              </a:cxn>
              <a:cxn ang="0">
                <a:pos x="40" y="711"/>
              </a:cxn>
              <a:cxn ang="0">
                <a:pos x="40" y="684"/>
              </a:cxn>
              <a:cxn ang="0">
                <a:pos x="191" y="684"/>
              </a:cxn>
              <a:cxn ang="0">
                <a:pos x="191" y="24"/>
              </a:cxn>
              <a:cxn ang="0">
                <a:pos x="0" y="62"/>
              </a:cxn>
              <a:cxn ang="0">
                <a:pos x="0" y="40"/>
              </a:cxn>
              <a:cxn ang="0">
                <a:pos x="218" y="0"/>
              </a:cxn>
              <a:cxn ang="0">
                <a:pos x="218" y="684"/>
              </a:cxn>
              <a:cxn ang="0">
                <a:pos x="370" y="684"/>
              </a:cxn>
              <a:cxn ang="0">
                <a:pos x="370" y="711"/>
              </a:cxn>
              <a:cxn ang="0">
                <a:pos x="218" y="711"/>
              </a:cxn>
            </a:cxnLst>
            <a:rect l="0" t="0" r="r" b="b"/>
            <a:pathLst>
              <a:path w="370" h="711">
                <a:moveTo>
                  <a:pt x="218" y="711"/>
                </a:moveTo>
                <a:lnTo>
                  <a:pt x="40" y="711"/>
                </a:lnTo>
                <a:lnTo>
                  <a:pt x="40" y="684"/>
                </a:lnTo>
                <a:lnTo>
                  <a:pt x="191" y="684"/>
                </a:lnTo>
                <a:lnTo>
                  <a:pt x="191" y="24"/>
                </a:lnTo>
                <a:lnTo>
                  <a:pt x="0" y="62"/>
                </a:lnTo>
                <a:lnTo>
                  <a:pt x="0" y="40"/>
                </a:lnTo>
                <a:lnTo>
                  <a:pt x="218" y="0"/>
                </a:lnTo>
                <a:lnTo>
                  <a:pt x="218" y="684"/>
                </a:lnTo>
                <a:lnTo>
                  <a:pt x="370" y="684"/>
                </a:lnTo>
                <a:lnTo>
                  <a:pt x="370" y="711"/>
                </a:lnTo>
                <a:lnTo>
                  <a:pt x="218" y="71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endParaRPr lang="ru-RU" sz="1637" dirty="0"/>
          </a:p>
        </p:txBody>
      </p:sp>
      <p:sp>
        <p:nvSpPr>
          <p:cNvPr id="27" name="Freeform 8"/>
          <p:cNvSpPr>
            <a:spLocks/>
          </p:cNvSpPr>
          <p:nvPr/>
        </p:nvSpPr>
        <p:spPr bwMode="auto">
          <a:xfrm>
            <a:off x="337467" y="2547682"/>
            <a:ext cx="277397" cy="413195"/>
          </a:xfrm>
          <a:custGeom>
            <a:avLst/>
            <a:gdLst/>
            <a:ahLst/>
            <a:cxnLst>
              <a:cxn ang="0">
                <a:pos x="435" y="710"/>
              </a:cxn>
              <a:cxn ang="0">
                <a:pos x="16" y="710"/>
              </a:cxn>
              <a:cxn ang="0">
                <a:pos x="16" y="685"/>
              </a:cxn>
              <a:cxn ang="0">
                <a:pos x="245" y="419"/>
              </a:cxn>
              <a:cxn ang="0">
                <a:pos x="275" y="382"/>
              </a:cxn>
              <a:cxn ang="0">
                <a:pos x="301" y="349"/>
              </a:cxn>
              <a:cxn ang="0">
                <a:pos x="323" y="317"/>
              </a:cxn>
              <a:cxn ang="0">
                <a:pos x="341" y="288"/>
              </a:cxn>
              <a:cxn ang="0">
                <a:pos x="357" y="253"/>
              </a:cxn>
              <a:cxn ang="0">
                <a:pos x="368" y="220"/>
              </a:cxn>
              <a:cxn ang="0">
                <a:pos x="371" y="188"/>
              </a:cxn>
              <a:cxn ang="0">
                <a:pos x="368" y="151"/>
              </a:cxn>
              <a:cxn ang="0">
                <a:pos x="360" y="119"/>
              </a:cxn>
              <a:cxn ang="0">
                <a:pos x="347" y="92"/>
              </a:cxn>
              <a:cxn ang="0">
                <a:pos x="328" y="68"/>
              </a:cxn>
              <a:cxn ang="0">
                <a:pos x="304" y="49"/>
              </a:cxn>
              <a:cxn ang="0">
                <a:pos x="275" y="36"/>
              </a:cxn>
              <a:cxn ang="0">
                <a:pos x="242" y="28"/>
              </a:cxn>
              <a:cxn ang="0">
                <a:pos x="204" y="25"/>
              </a:cxn>
              <a:cxn ang="0">
                <a:pos x="164" y="28"/>
              </a:cxn>
              <a:cxn ang="0">
                <a:pos x="127" y="38"/>
              </a:cxn>
              <a:cxn ang="0">
                <a:pos x="97" y="54"/>
              </a:cxn>
              <a:cxn ang="0">
                <a:pos x="72" y="76"/>
              </a:cxn>
              <a:cxn ang="0">
                <a:pos x="51" y="103"/>
              </a:cxn>
              <a:cxn ang="0">
                <a:pos x="35" y="134"/>
              </a:cxn>
              <a:cxn ang="0">
                <a:pos x="27" y="169"/>
              </a:cxn>
              <a:cxn ang="0">
                <a:pos x="24" y="207"/>
              </a:cxn>
              <a:cxn ang="0">
                <a:pos x="1" y="207"/>
              </a:cxn>
              <a:cxn ang="0">
                <a:pos x="0" y="204"/>
              </a:cxn>
              <a:cxn ang="0">
                <a:pos x="3" y="162"/>
              </a:cxn>
              <a:cxn ang="0">
                <a:pos x="13" y="124"/>
              </a:cxn>
              <a:cxn ang="0">
                <a:pos x="30" y="91"/>
              </a:cxn>
              <a:cxn ang="0">
                <a:pos x="54" y="59"/>
              </a:cxn>
              <a:cxn ang="0">
                <a:pos x="84" y="33"/>
              </a:cxn>
              <a:cxn ang="0">
                <a:pos x="119" y="14"/>
              </a:cxn>
              <a:cxn ang="0">
                <a:pos x="159" y="3"/>
              </a:cxn>
              <a:cxn ang="0">
                <a:pos x="204" y="0"/>
              </a:cxn>
              <a:cxn ang="0">
                <a:pos x="245" y="3"/>
              </a:cxn>
              <a:cxn ang="0">
                <a:pos x="283" y="13"/>
              </a:cxn>
              <a:cxn ang="0">
                <a:pos x="315" y="27"/>
              </a:cxn>
              <a:cxn ang="0">
                <a:pos x="344" y="49"/>
              </a:cxn>
              <a:cxn ang="0">
                <a:pos x="366" y="76"/>
              </a:cxn>
              <a:cxn ang="0">
                <a:pos x="384" y="108"/>
              </a:cxn>
              <a:cxn ang="0">
                <a:pos x="393" y="145"/>
              </a:cxn>
              <a:cxn ang="0">
                <a:pos x="397" y="188"/>
              </a:cxn>
              <a:cxn ang="0">
                <a:pos x="392" y="226"/>
              </a:cxn>
              <a:cxn ang="0">
                <a:pos x="379" y="266"/>
              </a:cxn>
              <a:cxn ang="0">
                <a:pos x="358" y="306"/>
              </a:cxn>
              <a:cxn ang="0">
                <a:pos x="330" y="349"/>
              </a:cxn>
              <a:cxn ang="0">
                <a:pos x="295" y="396"/>
              </a:cxn>
              <a:cxn ang="0">
                <a:pos x="253" y="447"/>
              </a:cxn>
              <a:cxn ang="0">
                <a:pos x="52" y="682"/>
              </a:cxn>
              <a:cxn ang="0">
                <a:pos x="52" y="685"/>
              </a:cxn>
              <a:cxn ang="0">
                <a:pos x="435" y="685"/>
              </a:cxn>
              <a:cxn ang="0">
                <a:pos x="435" y="710"/>
              </a:cxn>
            </a:cxnLst>
            <a:rect l="0" t="0" r="r" b="b"/>
            <a:pathLst>
              <a:path w="435" h="710">
                <a:moveTo>
                  <a:pt x="435" y="710"/>
                </a:moveTo>
                <a:lnTo>
                  <a:pt x="16" y="710"/>
                </a:lnTo>
                <a:lnTo>
                  <a:pt x="16" y="685"/>
                </a:lnTo>
                <a:lnTo>
                  <a:pt x="245" y="419"/>
                </a:lnTo>
                <a:lnTo>
                  <a:pt x="275" y="382"/>
                </a:lnTo>
                <a:lnTo>
                  <a:pt x="301" y="349"/>
                </a:lnTo>
                <a:lnTo>
                  <a:pt x="323" y="317"/>
                </a:lnTo>
                <a:lnTo>
                  <a:pt x="341" y="288"/>
                </a:lnTo>
                <a:lnTo>
                  <a:pt x="357" y="253"/>
                </a:lnTo>
                <a:lnTo>
                  <a:pt x="368" y="220"/>
                </a:lnTo>
                <a:lnTo>
                  <a:pt x="371" y="188"/>
                </a:lnTo>
                <a:lnTo>
                  <a:pt x="368" y="151"/>
                </a:lnTo>
                <a:lnTo>
                  <a:pt x="360" y="119"/>
                </a:lnTo>
                <a:lnTo>
                  <a:pt x="347" y="92"/>
                </a:lnTo>
                <a:lnTo>
                  <a:pt x="328" y="68"/>
                </a:lnTo>
                <a:lnTo>
                  <a:pt x="304" y="49"/>
                </a:lnTo>
                <a:lnTo>
                  <a:pt x="275" y="36"/>
                </a:lnTo>
                <a:lnTo>
                  <a:pt x="242" y="28"/>
                </a:lnTo>
                <a:lnTo>
                  <a:pt x="204" y="25"/>
                </a:lnTo>
                <a:lnTo>
                  <a:pt x="164" y="28"/>
                </a:lnTo>
                <a:lnTo>
                  <a:pt x="127" y="38"/>
                </a:lnTo>
                <a:lnTo>
                  <a:pt x="97" y="54"/>
                </a:lnTo>
                <a:lnTo>
                  <a:pt x="72" y="76"/>
                </a:lnTo>
                <a:lnTo>
                  <a:pt x="51" y="103"/>
                </a:lnTo>
                <a:lnTo>
                  <a:pt x="35" y="134"/>
                </a:lnTo>
                <a:lnTo>
                  <a:pt x="27" y="169"/>
                </a:lnTo>
                <a:lnTo>
                  <a:pt x="24" y="207"/>
                </a:lnTo>
                <a:lnTo>
                  <a:pt x="1" y="207"/>
                </a:lnTo>
                <a:lnTo>
                  <a:pt x="0" y="204"/>
                </a:lnTo>
                <a:lnTo>
                  <a:pt x="3" y="162"/>
                </a:lnTo>
                <a:lnTo>
                  <a:pt x="13" y="124"/>
                </a:lnTo>
                <a:lnTo>
                  <a:pt x="30" y="91"/>
                </a:lnTo>
                <a:lnTo>
                  <a:pt x="54" y="59"/>
                </a:lnTo>
                <a:lnTo>
                  <a:pt x="84" y="33"/>
                </a:lnTo>
                <a:lnTo>
                  <a:pt x="119" y="14"/>
                </a:lnTo>
                <a:lnTo>
                  <a:pt x="159" y="3"/>
                </a:lnTo>
                <a:lnTo>
                  <a:pt x="204" y="0"/>
                </a:lnTo>
                <a:lnTo>
                  <a:pt x="245" y="3"/>
                </a:lnTo>
                <a:lnTo>
                  <a:pt x="283" y="13"/>
                </a:lnTo>
                <a:lnTo>
                  <a:pt x="315" y="27"/>
                </a:lnTo>
                <a:lnTo>
                  <a:pt x="344" y="49"/>
                </a:lnTo>
                <a:lnTo>
                  <a:pt x="366" y="76"/>
                </a:lnTo>
                <a:lnTo>
                  <a:pt x="384" y="108"/>
                </a:lnTo>
                <a:lnTo>
                  <a:pt x="393" y="145"/>
                </a:lnTo>
                <a:lnTo>
                  <a:pt x="397" y="188"/>
                </a:lnTo>
                <a:lnTo>
                  <a:pt x="392" y="226"/>
                </a:lnTo>
                <a:lnTo>
                  <a:pt x="379" y="266"/>
                </a:lnTo>
                <a:lnTo>
                  <a:pt x="358" y="306"/>
                </a:lnTo>
                <a:lnTo>
                  <a:pt x="330" y="349"/>
                </a:lnTo>
                <a:lnTo>
                  <a:pt x="295" y="396"/>
                </a:lnTo>
                <a:lnTo>
                  <a:pt x="253" y="447"/>
                </a:lnTo>
                <a:lnTo>
                  <a:pt x="52" y="682"/>
                </a:lnTo>
                <a:lnTo>
                  <a:pt x="52" y="685"/>
                </a:lnTo>
                <a:lnTo>
                  <a:pt x="435" y="685"/>
                </a:lnTo>
                <a:lnTo>
                  <a:pt x="435" y="71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endParaRPr lang="ru-RU" sz="1637" dirty="0"/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>
            <a:off x="337467" y="3830606"/>
            <a:ext cx="265172" cy="415109"/>
          </a:xfrm>
          <a:custGeom>
            <a:avLst/>
            <a:gdLst/>
            <a:ahLst/>
            <a:cxnLst>
              <a:cxn ang="0">
                <a:pos x="202" y="339"/>
              </a:cxn>
              <a:cxn ang="0">
                <a:pos x="280" y="328"/>
              </a:cxn>
              <a:cxn ang="0">
                <a:pos x="341" y="294"/>
              </a:cxn>
              <a:cxn ang="0">
                <a:pos x="377" y="245"/>
              </a:cxn>
              <a:cxn ang="0">
                <a:pos x="390" y="188"/>
              </a:cxn>
              <a:cxn ang="0">
                <a:pos x="379" y="122"/>
              </a:cxn>
              <a:cxn ang="0">
                <a:pos x="347" y="71"/>
              </a:cxn>
              <a:cxn ang="0">
                <a:pos x="293" y="36"/>
              </a:cxn>
              <a:cxn ang="0">
                <a:pos x="218" y="25"/>
              </a:cxn>
              <a:cxn ang="0">
                <a:pos x="148" y="36"/>
              </a:cxn>
              <a:cxn ang="0">
                <a:pos x="89" y="71"/>
              </a:cxn>
              <a:cxn ang="0">
                <a:pos x="51" y="124"/>
              </a:cxn>
              <a:cxn ang="0">
                <a:pos x="38" y="193"/>
              </a:cxn>
              <a:cxn ang="0">
                <a:pos x="14" y="189"/>
              </a:cxn>
              <a:cxn ang="0">
                <a:pos x="27" y="113"/>
              </a:cxn>
              <a:cxn ang="0">
                <a:pos x="71" y="52"/>
              </a:cxn>
              <a:cxn ang="0">
                <a:pos x="138" y="13"/>
              </a:cxn>
              <a:cxn ang="0">
                <a:pos x="218" y="0"/>
              </a:cxn>
              <a:cxn ang="0">
                <a:pos x="299" y="13"/>
              </a:cxn>
              <a:cxn ang="0">
                <a:pos x="363" y="51"/>
              </a:cxn>
              <a:cxn ang="0">
                <a:pos x="403" y="110"/>
              </a:cxn>
              <a:cxn ang="0">
                <a:pos x="417" y="189"/>
              </a:cxn>
              <a:cxn ang="0">
                <a:pos x="401" y="258"/>
              </a:cxn>
              <a:cxn ang="0">
                <a:pos x="355" y="315"/>
              </a:cxn>
              <a:cxn ang="0">
                <a:pos x="288" y="352"/>
              </a:cxn>
              <a:cxn ang="0">
                <a:pos x="347" y="376"/>
              </a:cxn>
              <a:cxn ang="0">
                <a:pos x="393" y="412"/>
              </a:cxn>
              <a:cxn ang="0">
                <a:pos x="422" y="463"/>
              </a:cxn>
              <a:cxn ang="0">
                <a:pos x="431" y="524"/>
              </a:cxn>
              <a:cxn ang="0">
                <a:pos x="422" y="591"/>
              </a:cxn>
              <a:cxn ang="0">
                <a:pos x="395" y="645"/>
              </a:cxn>
              <a:cxn ang="0">
                <a:pos x="342" y="690"/>
              </a:cxn>
              <a:cxn ang="0">
                <a:pos x="267" y="717"/>
              </a:cxn>
              <a:cxn ang="0">
                <a:pos x="180" y="717"/>
              </a:cxn>
              <a:cxn ang="0">
                <a:pos x="100" y="690"/>
              </a:cxn>
              <a:cxn ang="0">
                <a:pos x="41" y="645"/>
              </a:cxn>
              <a:cxn ang="0">
                <a:pos x="9" y="588"/>
              </a:cxn>
              <a:cxn ang="0">
                <a:pos x="0" y="518"/>
              </a:cxn>
              <a:cxn ang="0">
                <a:pos x="22" y="514"/>
              </a:cxn>
              <a:cxn ang="0">
                <a:pos x="36" y="586"/>
              </a:cxn>
              <a:cxn ang="0">
                <a:pos x="79" y="643"/>
              </a:cxn>
              <a:cxn ang="0">
                <a:pos x="143" y="682"/>
              </a:cxn>
              <a:cxn ang="0">
                <a:pos x="223" y="694"/>
              </a:cxn>
              <a:cxn ang="0">
                <a:pos x="299" y="683"/>
              </a:cxn>
              <a:cxn ang="0">
                <a:pos x="358" y="650"/>
              </a:cxn>
              <a:cxn ang="0">
                <a:pos x="393" y="596"/>
              </a:cxn>
              <a:cxn ang="0">
                <a:pos x="406" y="525"/>
              </a:cxn>
              <a:cxn ang="0">
                <a:pos x="392" y="455"/>
              </a:cxn>
              <a:cxn ang="0">
                <a:pos x="350" y="404"/>
              </a:cxn>
              <a:cxn ang="0">
                <a:pos x="285" y="376"/>
              </a:cxn>
              <a:cxn ang="0">
                <a:pos x="202" y="366"/>
              </a:cxn>
              <a:cxn ang="0">
                <a:pos x="148" y="339"/>
              </a:cxn>
            </a:cxnLst>
            <a:rect l="0" t="0" r="r" b="b"/>
            <a:pathLst>
              <a:path w="431" h="720">
                <a:moveTo>
                  <a:pt x="148" y="339"/>
                </a:moveTo>
                <a:lnTo>
                  <a:pt x="202" y="339"/>
                </a:lnTo>
                <a:lnTo>
                  <a:pt x="243" y="336"/>
                </a:lnTo>
                <a:lnTo>
                  <a:pt x="280" y="328"/>
                </a:lnTo>
                <a:lnTo>
                  <a:pt x="312" y="314"/>
                </a:lnTo>
                <a:lnTo>
                  <a:pt x="341" y="294"/>
                </a:lnTo>
                <a:lnTo>
                  <a:pt x="363" y="272"/>
                </a:lnTo>
                <a:lnTo>
                  <a:pt x="377" y="245"/>
                </a:lnTo>
                <a:lnTo>
                  <a:pt x="387" y="218"/>
                </a:lnTo>
                <a:lnTo>
                  <a:pt x="390" y="188"/>
                </a:lnTo>
                <a:lnTo>
                  <a:pt x="387" y="154"/>
                </a:lnTo>
                <a:lnTo>
                  <a:pt x="379" y="122"/>
                </a:lnTo>
                <a:lnTo>
                  <a:pt x="366" y="95"/>
                </a:lnTo>
                <a:lnTo>
                  <a:pt x="347" y="71"/>
                </a:lnTo>
                <a:lnTo>
                  <a:pt x="323" y="51"/>
                </a:lnTo>
                <a:lnTo>
                  <a:pt x="293" y="36"/>
                </a:lnTo>
                <a:lnTo>
                  <a:pt x="258" y="28"/>
                </a:lnTo>
                <a:lnTo>
                  <a:pt x="218" y="25"/>
                </a:lnTo>
                <a:lnTo>
                  <a:pt x="181" y="28"/>
                </a:lnTo>
                <a:lnTo>
                  <a:pt x="148" y="36"/>
                </a:lnTo>
                <a:lnTo>
                  <a:pt x="116" y="51"/>
                </a:lnTo>
                <a:lnTo>
                  <a:pt x="89" y="71"/>
                </a:lnTo>
                <a:lnTo>
                  <a:pt x="67" y="95"/>
                </a:lnTo>
                <a:lnTo>
                  <a:pt x="51" y="124"/>
                </a:lnTo>
                <a:lnTo>
                  <a:pt x="41" y="156"/>
                </a:lnTo>
                <a:lnTo>
                  <a:pt x="38" y="193"/>
                </a:lnTo>
                <a:lnTo>
                  <a:pt x="16" y="193"/>
                </a:lnTo>
                <a:lnTo>
                  <a:pt x="14" y="189"/>
                </a:lnTo>
                <a:lnTo>
                  <a:pt x="17" y="150"/>
                </a:lnTo>
                <a:lnTo>
                  <a:pt x="27" y="113"/>
                </a:lnTo>
                <a:lnTo>
                  <a:pt x="46" y="81"/>
                </a:lnTo>
                <a:lnTo>
                  <a:pt x="71" y="52"/>
                </a:lnTo>
                <a:lnTo>
                  <a:pt x="103" y="30"/>
                </a:lnTo>
                <a:lnTo>
                  <a:pt x="138" y="13"/>
                </a:lnTo>
                <a:lnTo>
                  <a:pt x="176" y="3"/>
                </a:lnTo>
                <a:lnTo>
                  <a:pt x="218" y="0"/>
                </a:lnTo>
                <a:lnTo>
                  <a:pt x="261" y="3"/>
                </a:lnTo>
                <a:lnTo>
                  <a:pt x="299" y="13"/>
                </a:lnTo>
                <a:lnTo>
                  <a:pt x="333" y="28"/>
                </a:lnTo>
                <a:lnTo>
                  <a:pt x="363" y="51"/>
                </a:lnTo>
                <a:lnTo>
                  <a:pt x="387" y="78"/>
                </a:lnTo>
                <a:lnTo>
                  <a:pt x="403" y="110"/>
                </a:lnTo>
                <a:lnTo>
                  <a:pt x="414" y="148"/>
                </a:lnTo>
                <a:lnTo>
                  <a:pt x="417" y="189"/>
                </a:lnTo>
                <a:lnTo>
                  <a:pt x="412" y="224"/>
                </a:lnTo>
                <a:lnTo>
                  <a:pt x="401" y="258"/>
                </a:lnTo>
                <a:lnTo>
                  <a:pt x="382" y="288"/>
                </a:lnTo>
                <a:lnTo>
                  <a:pt x="355" y="315"/>
                </a:lnTo>
                <a:lnTo>
                  <a:pt x="325" y="336"/>
                </a:lnTo>
                <a:lnTo>
                  <a:pt x="288" y="352"/>
                </a:lnTo>
                <a:lnTo>
                  <a:pt x="320" y="361"/>
                </a:lnTo>
                <a:lnTo>
                  <a:pt x="347" y="376"/>
                </a:lnTo>
                <a:lnTo>
                  <a:pt x="372" y="392"/>
                </a:lnTo>
                <a:lnTo>
                  <a:pt x="393" y="412"/>
                </a:lnTo>
                <a:lnTo>
                  <a:pt x="409" y="436"/>
                </a:lnTo>
                <a:lnTo>
                  <a:pt x="422" y="463"/>
                </a:lnTo>
                <a:lnTo>
                  <a:pt x="428" y="492"/>
                </a:lnTo>
                <a:lnTo>
                  <a:pt x="431" y="524"/>
                </a:lnTo>
                <a:lnTo>
                  <a:pt x="430" y="559"/>
                </a:lnTo>
                <a:lnTo>
                  <a:pt x="422" y="591"/>
                </a:lnTo>
                <a:lnTo>
                  <a:pt x="411" y="619"/>
                </a:lnTo>
                <a:lnTo>
                  <a:pt x="395" y="645"/>
                </a:lnTo>
                <a:lnTo>
                  <a:pt x="374" y="667"/>
                </a:lnTo>
                <a:lnTo>
                  <a:pt x="342" y="690"/>
                </a:lnTo>
                <a:lnTo>
                  <a:pt x="307" y="707"/>
                </a:lnTo>
                <a:lnTo>
                  <a:pt x="267" y="717"/>
                </a:lnTo>
                <a:lnTo>
                  <a:pt x="223" y="720"/>
                </a:lnTo>
                <a:lnTo>
                  <a:pt x="180" y="717"/>
                </a:lnTo>
                <a:lnTo>
                  <a:pt x="138" y="707"/>
                </a:lnTo>
                <a:lnTo>
                  <a:pt x="100" y="690"/>
                </a:lnTo>
                <a:lnTo>
                  <a:pt x="65" y="667"/>
                </a:lnTo>
                <a:lnTo>
                  <a:pt x="41" y="645"/>
                </a:lnTo>
                <a:lnTo>
                  <a:pt x="22" y="618"/>
                </a:lnTo>
                <a:lnTo>
                  <a:pt x="9" y="588"/>
                </a:lnTo>
                <a:lnTo>
                  <a:pt x="1" y="554"/>
                </a:lnTo>
                <a:lnTo>
                  <a:pt x="0" y="518"/>
                </a:lnTo>
                <a:lnTo>
                  <a:pt x="1" y="514"/>
                </a:lnTo>
                <a:lnTo>
                  <a:pt x="22" y="514"/>
                </a:lnTo>
                <a:lnTo>
                  <a:pt x="25" y="553"/>
                </a:lnTo>
                <a:lnTo>
                  <a:pt x="36" y="586"/>
                </a:lnTo>
                <a:lnTo>
                  <a:pt x="54" y="616"/>
                </a:lnTo>
                <a:lnTo>
                  <a:pt x="79" y="643"/>
                </a:lnTo>
                <a:lnTo>
                  <a:pt x="110" y="666"/>
                </a:lnTo>
                <a:lnTo>
                  <a:pt x="143" y="682"/>
                </a:lnTo>
                <a:lnTo>
                  <a:pt x="181" y="691"/>
                </a:lnTo>
                <a:lnTo>
                  <a:pt x="223" y="694"/>
                </a:lnTo>
                <a:lnTo>
                  <a:pt x="264" y="691"/>
                </a:lnTo>
                <a:lnTo>
                  <a:pt x="299" y="683"/>
                </a:lnTo>
                <a:lnTo>
                  <a:pt x="331" y="669"/>
                </a:lnTo>
                <a:lnTo>
                  <a:pt x="358" y="650"/>
                </a:lnTo>
                <a:lnTo>
                  <a:pt x="379" y="624"/>
                </a:lnTo>
                <a:lnTo>
                  <a:pt x="393" y="596"/>
                </a:lnTo>
                <a:lnTo>
                  <a:pt x="403" y="562"/>
                </a:lnTo>
                <a:lnTo>
                  <a:pt x="406" y="525"/>
                </a:lnTo>
                <a:lnTo>
                  <a:pt x="403" y="487"/>
                </a:lnTo>
                <a:lnTo>
                  <a:pt x="392" y="455"/>
                </a:lnTo>
                <a:lnTo>
                  <a:pt x="374" y="427"/>
                </a:lnTo>
                <a:lnTo>
                  <a:pt x="350" y="404"/>
                </a:lnTo>
                <a:lnTo>
                  <a:pt x="320" y="388"/>
                </a:lnTo>
                <a:lnTo>
                  <a:pt x="285" y="376"/>
                </a:lnTo>
                <a:lnTo>
                  <a:pt x="247" y="369"/>
                </a:lnTo>
                <a:lnTo>
                  <a:pt x="202" y="366"/>
                </a:lnTo>
                <a:lnTo>
                  <a:pt x="148" y="366"/>
                </a:lnTo>
                <a:lnTo>
                  <a:pt x="148" y="33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endParaRPr lang="ru-RU" sz="1637" dirty="0"/>
          </a:p>
        </p:txBody>
      </p:sp>
      <p:sp>
        <p:nvSpPr>
          <p:cNvPr id="29" name="Freeform 10"/>
          <p:cNvSpPr>
            <a:spLocks noEditPoints="1"/>
          </p:cNvSpPr>
          <p:nvPr/>
        </p:nvSpPr>
        <p:spPr bwMode="auto">
          <a:xfrm>
            <a:off x="337467" y="5611851"/>
            <a:ext cx="292824" cy="392295"/>
          </a:xfrm>
          <a:custGeom>
            <a:avLst/>
            <a:gdLst/>
            <a:ahLst/>
            <a:cxnLst>
              <a:cxn ang="0">
                <a:pos x="367" y="485"/>
              </a:cxn>
              <a:cxn ang="0">
                <a:pos x="488" y="485"/>
              </a:cxn>
              <a:cxn ang="0">
                <a:pos x="488" y="510"/>
              </a:cxn>
              <a:cxn ang="0">
                <a:pos x="367" y="510"/>
              </a:cxn>
              <a:cxn ang="0">
                <a:pos x="367" y="701"/>
              </a:cxn>
              <a:cxn ang="0">
                <a:pos x="341" y="701"/>
              </a:cxn>
              <a:cxn ang="0">
                <a:pos x="341" y="510"/>
              </a:cxn>
              <a:cxn ang="0">
                <a:pos x="0" y="510"/>
              </a:cxn>
              <a:cxn ang="0">
                <a:pos x="0" y="496"/>
              </a:cxn>
              <a:cxn ang="0">
                <a:pos x="335" y="0"/>
              </a:cxn>
              <a:cxn ang="0">
                <a:pos x="367" y="0"/>
              </a:cxn>
              <a:cxn ang="0">
                <a:pos x="367" y="485"/>
              </a:cxn>
              <a:cxn ang="0">
                <a:pos x="42" y="485"/>
              </a:cxn>
              <a:cxn ang="0">
                <a:pos x="341" y="485"/>
              </a:cxn>
              <a:cxn ang="0">
                <a:pos x="341" y="37"/>
              </a:cxn>
              <a:cxn ang="0">
                <a:pos x="338" y="35"/>
              </a:cxn>
              <a:cxn ang="0">
                <a:pos x="300" y="98"/>
              </a:cxn>
              <a:cxn ang="0">
                <a:pos x="42" y="485"/>
              </a:cxn>
            </a:cxnLst>
            <a:rect l="0" t="0" r="r" b="b"/>
            <a:pathLst>
              <a:path w="488" h="701">
                <a:moveTo>
                  <a:pt x="367" y="485"/>
                </a:moveTo>
                <a:lnTo>
                  <a:pt x="488" y="485"/>
                </a:lnTo>
                <a:lnTo>
                  <a:pt x="488" y="510"/>
                </a:lnTo>
                <a:lnTo>
                  <a:pt x="367" y="510"/>
                </a:lnTo>
                <a:lnTo>
                  <a:pt x="367" y="701"/>
                </a:lnTo>
                <a:lnTo>
                  <a:pt x="341" y="701"/>
                </a:lnTo>
                <a:lnTo>
                  <a:pt x="341" y="510"/>
                </a:lnTo>
                <a:lnTo>
                  <a:pt x="0" y="510"/>
                </a:lnTo>
                <a:lnTo>
                  <a:pt x="0" y="496"/>
                </a:lnTo>
                <a:lnTo>
                  <a:pt x="335" y="0"/>
                </a:lnTo>
                <a:lnTo>
                  <a:pt x="367" y="0"/>
                </a:lnTo>
                <a:lnTo>
                  <a:pt x="367" y="485"/>
                </a:lnTo>
                <a:close/>
                <a:moveTo>
                  <a:pt x="42" y="485"/>
                </a:moveTo>
                <a:lnTo>
                  <a:pt x="341" y="485"/>
                </a:lnTo>
                <a:lnTo>
                  <a:pt x="341" y="37"/>
                </a:lnTo>
                <a:lnTo>
                  <a:pt x="338" y="35"/>
                </a:lnTo>
                <a:lnTo>
                  <a:pt x="300" y="98"/>
                </a:lnTo>
                <a:lnTo>
                  <a:pt x="42" y="48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endParaRPr lang="ru-RU" sz="1637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03432" y="2395139"/>
            <a:ext cx="9595003" cy="742521"/>
          </a:xfrm>
          <a:prstGeom prst="rect">
            <a:avLst/>
          </a:prstGeom>
        </p:spPr>
        <p:txBody>
          <a:bodyPr wrap="square" lIns="93735" tIns="46868" rIns="93735" bIns="46868">
            <a:spAutoFit/>
          </a:bodyPr>
          <a:lstStyle/>
          <a:p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Пройдите регистрацию юридического лица </a:t>
            </a:r>
            <a:b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</a:br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на </a:t>
            </a:r>
            <a:r>
              <a:rPr lang="ru-RU" sz="2105" dirty="0">
                <a:hlinkClick r:id="rId2"/>
              </a:rPr>
              <a:t>Едином портале государственных услуг Российской Федерации</a:t>
            </a:r>
            <a:r>
              <a:rPr lang="ru-RU" sz="1169" i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903432" y="2133894"/>
            <a:ext cx="9717676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915047" y="3097358"/>
            <a:ext cx="9706061" cy="243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971675" y="4699370"/>
            <a:ext cx="9649433" cy="76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15048" y="1562917"/>
            <a:ext cx="9158983" cy="418586"/>
          </a:xfrm>
          <a:prstGeom prst="rect">
            <a:avLst/>
          </a:prstGeom>
        </p:spPr>
        <p:txBody>
          <a:bodyPr wrap="square" lIns="93735" tIns="46868" rIns="93735" bIns="46868">
            <a:spAutoFit/>
          </a:bodyPr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Получите</a:t>
            </a:r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2105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квалифицированную </a:t>
            </a:r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электронную </a:t>
            </a:r>
            <a:r>
              <a:rPr lang="ru-RU" sz="2105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подпись</a:t>
            </a:r>
            <a:endParaRPr lang="ru-RU" sz="2105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15048" y="3364543"/>
            <a:ext cx="9706060" cy="1390391"/>
          </a:xfrm>
          <a:prstGeom prst="rect">
            <a:avLst/>
          </a:prstGeom>
        </p:spPr>
        <p:txBody>
          <a:bodyPr wrap="square" lIns="93735" tIns="46868" rIns="93735" bIns="46868">
            <a:spAutoFit/>
          </a:bodyPr>
          <a:lstStyle/>
          <a:p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Установите </a:t>
            </a:r>
            <a:r>
              <a:rPr lang="ru-RU" sz="2105" dirty="0"/>
              <a:t>программное обеспечение</a:t>
            </a:r>
            <a:r>
              <a:rPr lang="en-US" sz="2105" dirty="0"/>
              <a:t> </a:t>
            </a:r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105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Jinn-Сlient</a:t>
            </a:r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», предназначенное </a:t>
            </a:r>
            <a:endParaRPr lang="en-US" sz="2105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105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формирования электронной подписи документов в достоверной среде для подписания электронной подписью передаваемой информации во ФГИС ЦС</a:t>
            </a:r>
          </a:p>
        </p:txBody>
      </p:sp>
      <p:sp>
        <p:nvSpPr>
          <p:cNvPr id="49" name="Прямоугольник 48"/>
          <p:cNvSpPr/>
          <p:nvPr/>
        </p:nvSpPr>
        <p:spPr>
          <a:xfrm flipH="1">
            <a:off x="725671" y="1447740"/>
            <a:ext cx="137155" cy="68615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968" tIns="62483" rIns="124968" bIns="62483" anchor="ctr"/>
          <a:lstStyle/>
          <a:p>
            <a:pPr algn="ctr">
              <a:defRPr/>
            </a:pPr>
            <a:endParaRPr lang="ru-RU" sz="2105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915046" y="4922710"/>
            <a:ext cx="9706061" cy="1714326"/>
          </a:xfrm>
          <a:prstGeom prst="rect">
            <a:avLst/>
          </a:prstGeom>
        </p:spPr>
        <p:txBody>
          <a:bodyPr wrap="square" lIns="93735" tIns="46868" rIns="93735" bIns="46868">
            <a:spAutoFit/>
          </a:bodyPr>
          <a:lstStyle/>
          <a:p>
            <a:r>
              <a:rPr lang="ru-RU" sz="2105" dirty="0"/>
              <a:t>Установите программное обеспечение «Континент</a:t>
            </a:r>
            <a:r>
              <a:rPr lang="en-US" sz="2105" dirty="0"/>
              <a:t> TLS VPN</a:t>
            </a:r>
            <a:r>
              <a:rPr lang="ru-RU" sz="2105" dirty="0"/>
              <a:t>», предназначенное для реализации защищенного доступа удаленных пользователей к ФГИС ЦС по сети связи общего пользования для обеспечения защищенной передачи данных в сети «Интернет» между юридическими лицами и личным кабинетом ФГИС </a:t>
            </a:r>
            <a:r>
              <a:rPr lang="ru-RU" sz="2105" dirty="0" smtClean="0"/>
              <a:t>ЦС</a:t>
            </a:r>
            <a:endParaRPr lang="ru-RU" sz="2105" dirty="0"/>
          </a:p>
        </p:txBody>
      </p:sp>
      <p:sp>
        <p:nvSpPr>
          <p:cNvPr id="24" name="Объект 3"/>
          <p:cNvSpPr>
            <a:spLocks noGrp="1"/>
          </p:cNvSpPr>
          <p:nvPr>
            <p:ph sz="quarter" idx="13"/>
          </p:nvPr>
        </p:nvSpPr>
        <p:spPr>
          <a:xfrm>
            <a:off x="527433" y="630842"/>
            <a:ext cx="9371400" cy="278334"/>
          </a:xfrm>
        </p:spPr>
        <p:txBody>
          <a:bodyPr/>
          <a:lstStyle/>
          <a:p>
            <a:pPr>
              <a:buClr>
                <a:srgbClr val="000000"/>
              </a:buClr>
              <a:buSzPct val="25000"/>
            </a:pPr>
            <a:r>
              <a:rPr lang="ru-RU" altLang="ru-RU" sz="1871" dirty="0" smtClean="0">
                <a:ea typeface="Tahoma" charset="0"/>
                <a:cs typeface="Tahoma" charset="0"/>
              </a:rPr>
              <a:t>ЭТАПЫ РЕГИСТРАЦИИ ЮРИДИЧЕСКОГО ЛИЦА В ЛИЧНОМ КАБИНЕТЕ ФГИС ЦС</a:t>
            </a:r>
            <a:endParaRPr lang="ru-RU" altLang="ru-RU" sz="1871" dirty="0">
              <a:ea typeface="Tahoma" charset="0"/>
              <a:cs typeface="Tahoma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flipH="1">
            <a:off x="730203" y="2411203"/>
            <a:ext cx="137155" cy="68615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968" tIns="62483" rIns="124968" bIns="62483" anchor="ctr"/>
          <a:lstStyle/>
          <a:p>
            <a:pPr algn="ctr">
              <a:defRPr/>
            </a:pPr>
            <a:endParaRPr lang="ru-RU" sz="2105" dirty="0"/>
          </a:p>
        </p:txBody>
      </p:sp>
      <p:sp>
        <p:nvSpPr>
          <p:cNvPr id="34" name="Прямоугольник 33"/>
          <p:cNvSpPr/>
          <p:nvPr/>
        </p:nvSpPr>
        <p:spPr>
          <a:xfrm flipH="1">
            <a:off x="725672" y="3376953"/>
            <a:ext cx="137154" cy="1322417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968" tIns="62483" rIns="124968" bIns="62483" anchor="ctr"/>
          <a:lstStyle/>
          <a:p>
            <a:pPr algn="ctr">
              <a:defRPr/>
            </a:pPr>
            <a:endParaRPr lang="ru-RU" sz="2105" dirty="0"/>
          </a:p>
        </p:txBody>
      </p:sp>
      <p:sp>
        <p:nvSpPr>
          <p:cNvPr id="35" name="Прямоугольник 34"/>
          <p:cNvSpPr/>
          <p:nvPr/>
        </p:nvSpPr>
        <p:spPr>
          <a:xfrm flipH="1">
            <a:off x="720514" y="4978964"/>
            <a:ext cx="142311" cy="1658071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968" tIns="62483" rIns="124968" bIns="62483" anchor="ctr"/>
          <a:lstStyle/>
          <a:p>
            <a:pPr algn="ctr">
              <a:defRPr/>
            </a:pPr>
            <a:endParaRPr lang="ru-RU" sz="2105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942758" y="6637035"/>
            <a:ext cx="9678350" cy="15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flipH="1">
            <a:off x="346395" y="280319"/>
            <a:ext cx="83957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817969" y="2094562"/>
            <a:ext cx="9614414" cy="1808441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21" idx="2"/>
          </p:cNvCxnSpPr>
          <p:nvPr/>
        </p:nvCxnSpPr>
        <p:spPr>
          <a:xfrm>
            <a:off x="886546" y="3607582"/>
            <a:ext cx="980526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9406" y="496456"/>
            <a:ext cx="978240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33414" y="744703"/>
            <a:ext cx="9335069" cy="715372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 smtClean="0"/>
              <a:t>ПОЛУЧЕНИЕ УКЭП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817969" y="496455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5887" y="2290315"/>
            <a:ext cx="8848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получения </a:t>
            </a:r>
            <a:r>
              <a:rPr lang="ru-RU" dirty="0" smtClean="0"/>
              <a:t>квалифицированной электронной подписи обратитесь в </a:t>
            </a:r>
            <a:r>
              <a:rPr lang="ru-RU" dirty="0"/>
              <a:t>один из аккредитованных Минкомсвязью России удостоверяющих </a:t>
            </a:r>
            <a:r>
              <a:rPr lang="ru-RU" dirty="0" smtClean="0"/>
              <a:t>центров.</a:t>
            </a:r>
          </a:p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63688" y="2078970"/>
            <a:ext cx="98281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flipH="1">
            <a:off x="863687" y="2068226"/>
            <a:ext cx="45719" cy="1539356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93253" y="754401"/>
            <a:ext cx="292823" cy="488671"/>
          </a:xfrm>
          <a:custGeom>
            <a:avLst/>
            <a:gdLst/>
            <a:ahLst/>
            <a:cxnLst>
              <a:cxn ang="0">
                <a:pos x="218" y="711"/>
              </a:cxn>
              <a:cxn ang="0">
                <a:pos x="40" y="711"/>
              </a:cxn>
              <a:cxn ang="0">
                <a:pos x="40" y="684"/>
              </a:cxn>
              <a:cxn ang="0">
                <a:pos x="191" y="684"/>
              </a:cxn>
              <a:cxn ang="0">
                <a:pos x="191" y="24"/>
              </a:cxn>
              <a:cxn ang="0">
                <a:pos x="0" y="62"/>
              </a:cxn>
              <a:cxn ang="0">
                <a:pos x="0" y="40"/>
              </a:cxn>
              <a:cxn ang="0">
                <a:pos x="218" y="0"/>
              </a:cxn>
              <a:cxn ang="0">
                <a:pos x="218" y="684"/>
              </a:cxn>
              <a:cxn ang="0">
                <a:pos x="370" y="684"/>
              </a:cxn>
              <a:cxn ang="0">
                <a:pos x="370" y="711"/>
              </a:cxn>
              <a:cxn ang="0">
                <a:pos x="218" y="711"/>
              </a:cxn>
            </a:cxnLst>
            <a:rect l="0" t="0" r="r" b="b"/>
            <a:pathLst>
              <a:path w="370" h="711">
                <a:moveTo>
                  <a:pt x="218" y="711"/>
                </a:moveTo>
                <a:lnTo>
                  <a:pt x="40" y="711"/>
                </a:lnTo>
                <a:lnTo>
                  <a:pt x="40" y="684"/>
                </a:lnTo>
                <a:lnTo>
                  <a:pt x="191" y="684"/>
                </a:lnTo>
                <a:lnTo>
                  <a:pt x="191" y="24"/>
                </a:lnTo>
                <a:lnTo>
                  <a:pt x="0" y="62"/>
                </a:lnTo>
                <a:lnTo>
                  <a:pt x="0" y="40"/>
                </a:lnTo>
                <a:lnTo>
                  <a:pt x="218" y="0"/>
                </a:lnTo>
                <a:lnTo>
                  <a:pt x="218" y="684"/>
                </a:lnTo>
                <a:lnTo>
                  <a:pt x="370" y="684"/>
                </a:lnTo>
                <a:lnTo>
                  <a:pt x="370" y="711"/>
                </a:lnTo>
                <a:lnTo>
                  <a:pt x="218" y="71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788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83517" y="3673843"/>
            <a:ext cx="9522977" cy="1717785"/>
          </a:xfrm>
          <a:prstGeom prst="rect">
            <a:avLst/>
          </a:prstGeom>
          <a:solidFill>
            <a:srgbClr val="E9DDD3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3517" y="488640"/>
            <a:ext cx="9708296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07525" y="777831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РЕГИСТРАЦИЯ НА ПОРТАЛЕ ГОСУСЛУГ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892080" y="488639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98760" y="2078139"/>
            <a:ext cx="93535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Пройдите сначала регистрацию как физическое лицо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smtClean="0">
                <a:hlinkClick r:id="rId2"/>
              </a:rPr>
              <a:t>Едином портале государственных услуг РФ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Затем пройдите регистрацию как </a:t>
            </a:r>
            <a:r>
              <a:rPr lang="ru-RU" dirty="0"/>
              <a:t>юридическое лицо.</a:t>
            </a:r>
          </a:p>
          <a:p>
            <a:pPr algn="just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271443" y="4014494"/>
            <a:ext cx="8575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Процедура </a:t>
            </a:r>
            <a:r>
              <a:rPr lang="ru-RU" dirty="0"/>
              <a:t>регистрации физического </a:t>
            </a:r>
            <a:r>
              <a:rPr lang="ru-RU" dirty="0" smtClean="0"/>
              <a:t>и юридического лица </a:t>
            </a:r>
            <a:r>
              <a:rPr lang="ru-RU" dirty="0"/>
              <a:t>детально </a:t>
            </a:r>
            <a:r>
              <a:rPr lang="ru-RU" dirty="0" smtClean="0"/>
              <a:t>представлены в </a:t>
            </a:r>
            <a:r>
              <a:rPr lang="ru-RU" dirty="0" err="1" smtClean="0"/>
              <a:t>видеоинструкциях</a:t>
            </a:r>
            <a:r>
              <a:rPr lang="ru-RU" dirty="0" smtClean="0"/>
              <a:t>, доступных в описании </a:t>
            </a:r>
            <a:r>
              <a:rPr lang="ru-RU" dirty="0"/>
              <a:t>к </a:t>
            </a:r>
            <a:r>
              <a:rPr lang="ru-RU" dirty="0" err="1" smtClean="0"/>
              <a:t>видеоинструкции</a:t>
            </a:r>
            <a:r>
              <a:rPr lang="ru-RU" dirty="0" smtClean="0"/>
              <a:t> </a:t>
            </a:r>
            <a:r>
              <a:rPr lang="ru-RU" dirty="0"/>
              <a:t>по регистрации в личном кабинете ФГИС ЦС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83517" y="3673843"/>
            <a:ext cx="96475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42442" y="5269723"/>
            <a:ext cx="9588622" cy="58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 flipH="1">
            <a:off x="998760" y="3673843"/>
            <a:ext cx="87364" cy="1604633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06000" y="736887"/>
            <a:ext cx="389116" cy="519378"/>
          </a:xfrm>
          <a:custGeom>
            <a:avLst/>
            <a:gdLst/>
            <a:ahLst/>
            <a:cxnLst>
              <a:cxn ang="0">
                <a:pos x="435" y="710"/>
              </a:cxn>
              <a:cxn ang="0">
                <a:pos x="16" y="710"/>
              </a:cxn>
              <a:cxn ang="0">
                <a:pos x="16" y="685"/>
              </a:cxn>
              <a:cxn ang="0">
                <a:pos x="245" y="419"/>
              </a:cxn>
              <a:cxn ang="0">
                <a:pos x="275" y="382"/>
              </a:cxn>
              <a:cxn ang="0">
                <a:pos x="301" y="349"/>
              </a:cxn>
              <a:cxn ang="0">
                <a:pos x="323" y="317"/>
              </a:cxn>
              <a:cxn ang="0">
                <a:pos x="341" y="288"/>
              </a:cxn>
              <a:cxn ang="0">
                <a:pos x="357" y="253"/>
              </a:cxn>
              <a:cxn ang="0">
                <a:pos x="368" y="220"/>
              </a:cxn>
              <a:cxn ang="0">
                <a:pos x="371" y="188"/>
              </a:cxn>
              <a:cxn ang="0">
                <a:pos x="368" y="151"/>
              </a:cxn>
              <a:cxn ang="0">
                <a:pos x="360" y="119"/>
              </a:cxn>
              <a:cxn ang="0">
                <a:pos x="347" y="92"/>
              </a:cxn>
              <a:cxn ang="0">
                <a:pos x="328" y="68"/>
              </a:cxn>
              <a:cxn ang="0">
                <a:pos x="304" y="49"/>
              </a:cxn>
              <a:cxn ang="0">
                <a:pos x="275" y="36"/>
              </a:cxn>
              <a:cxn ang="0">
                <a:pos x="242" y="28"/>
              </a:cxn>
              <a:cxn ang="0">
                <a:pos x="204" y="25"/>
              </a:cxn>
              <a:cxn ang="0">
                <a:pos x="164" y="28"/>
              </a:cxn>
              <a:cxn ang="0">
                <a:pos x="127" y="38"/>
              </a:cxn>
              <a:cxn ang="0">
                <a:pos x="97" y="54"/>
              </a:cxn>
              <a:cxn ang="0">
                <a:pos x="72" y="76"/>
              </a:cxn>
              <a:cxn ang="0">
                <a:pos x="51" y="103"/>
              </a:cxn>
              <a:cxn ang="0">
                <a:pos x="35" y="134"/>
              </a:cxn>
              <a:cxn ang="0">
                <a:pos x="27" y="169"/>
              </a:cxn>
              <a:cxn ang="0">
                <a:pos x="24" y="207"/>
              </a:cxn>
              <a:cxn ang="0">
                <a:pos x="1" y="207"/>
              </a:cxn>
              <a:cxn ang="0">
                <a:pos x="0" y="204"/>
              </a:cxn>
              <a:cxn ang="0">
                <a:pos x="3" y="162"/>
              </a:cxn>
              <a:cxn ang="0">
                <a:pos x="13" y="124"/>
              </a:cxn>
              <a:cxn ang="0">
                <a:pos x="30" y="91"/>
              </a:cxn>
              <a:cxn ang="0">
                <a:pos x="54" y="59"/>
              </a:cxn>
              <a:cxn ang="0">
                <a:pos x="84" y="33"/>
              </a:cxn>
              <a:cxn ang="0">
                <a:pos x="119" y="14"/>
              </a:cxn>
              <a:cxn ang="0">
                <a:pos x="159" y="3"/>
              </a:cxn>
              <a:cxn ang="0">
                <a:pos x="204" y="0"/>
              </a:cxn>
              <a:cxn ang="0">
                <a:pos x="245" y="3"/>
              </a:cxn>
              <a:cxn ang="0">
                <a:pos x="283" y="13"/>
              </a:cxn>
              <a:cxn ang="0">
                <a:pos x="315" y="27"/>
              </a:cxn>
              <a:cxn ang="0">
                <a:pos x="344" y="49"/>
              </a:cxn>
              <a:cxn ang="0">
                <a:pos x="366" y="76"/>
              </a:cxn>
              <a:cxn ang="0">
                <a:pos x="384" y="108"/>
              </a:cxn>
              <a:cxn ang="0">
                <a:pos x="393" y="145"/>
              </a:cxn>
              <a:cxn ang="0">
                <a:pos x="397" y="188"/>
              </a:cxn>
              <a:cxn ang="0">
                <a:pos x="392" y="226"/>
              </a:cxn>
              <a:cxn ang="0">
                <a:pos x="379" y="266"/>
              </a:cxn>
              <a:cxn ang="0">
                <a:pos x="358" y="306"/>
              </a:cxn>
              <a:cxn ang="0">
                <a:pos x="330" y="349"/>
              </a:cxn>
              <a:cxn ang="0">
                <a:pos x="295" y="396"/>
              </a:cxn>
              <a:cxn ang="0">
                <a:pos x="253" y="447"/>
              </a:cxn>
              <a:cxn ang="0">
                <a:pos x="52" y="682"/>
              </a:cxn>
              <a:cxn ang="0">
                <a:pos x="52" y="685"/>
              </a:cxn>
              <a:cxn ang="0">
                <a:pos x="435" y="685"/>
              </a:cxn>
              <a:cxn ang="0">
                <a:pos x="435" y="710"/>
              </a:cxn>
            </a:cxnLst>
            <a:rect l="0" t="0" r="r" b="b"/>
            <a:pathLst>
              <a:path w="435" h="710">
                <a:moveTo>
                  <a:pt x="435" y="710"/>
                </a:moveTo>
                <a:lnTo>
                  <a:pt x="16" y="710"/>
                </a:lnTo>
                <a:lnTo>
                  <a:pt x="16" y="685"/>
                </a:lnTo>
                <a:lnTo>
                  <a:pt x="245" y="419"/>
                </a:lnTo>
                <a:lnTo>
                  <a:pt x="275" y="382"/>
                </a:lnTo>
                <a:lnTo>
                  <a:pt x="301" y="349"/>
                </a:lnTo>
                <a:lnTo>
                  <a:pt x="323" y="317"/>
                </a:lnTo>
                <a:lnTo>
                  <a:pt x="341" y="288"/>
                </a:lnTo>
                <a:lnTo>
                  <a:pt x="357" y="253"/>
                </a:lnTo>
                <a:lnTo>
                  <a:pt x="368" y="220"/>
                </a:lnTo>
                <a:lnTo>
                  <a:pt x="371" y="188"/>
                </a:lnTo>
                <a:lnTo>
                  <a:pt x="368" y="151"/>
                </a:lnTo>
                <a:lnTo>
                  <a:pt x="360" y="119"/>
                </a:lnTo>
                <a:lnTo>
                  <a:pt x="347" y="92"/>
                </a:lnTo>
                <a:lnTo>
                  <a:pt x="328" y="68"/>
                </a:lnTo>
                <a:lnTo>
                  <a:pt x="304" y="49"/>
                </a:lnTo>
                <a:lnTo>
                  <a:pt x="275" y="36"/>
                </a:lnTo>
                <a:lnTo>
                  <a:pt x="242" y="28"/>
                </a:lnTo>
                <a:lnTo>
                  <a:pt x="204" y="25"/>
                </a:lnTo>
                <a:lnTo>
                  <a:pt x="164" y="28"/>
                </a:lnTo>
                <a:lnTo>
                  <a:pt x="127" y="38"/>
                </a:lnTo>
                <a:lnTo>
                  <a:pt x="97" y="54"/>
                </a:lnTo>
                <a:lnTo>
                  <a:pt x="72" y="76"/>
                </a:lnTo>
                <a:lnTo>
                  <a:pt x="51" y="103"/>
                </a:lnTo>
                <a:lnTo>
                  <a:pt x="35" y="134"/>
                </a:lnTo>
                <a:lnTo>
                  <a:pt x="27" y="169"/>
                </a:lnTo>
                <a:lnTo>
                  <a:pt x="24" y="207"/>
                </a:lnTo>
                <a:lnTo>
                  <a:pt x="1" y="207"/>
                </a:lnTo>
                <a:lnTo>
                  <a:pt x="0" y="204"/>
                </a:lnTo>
                <a:lnTo>
                  <a:pt x="3" y="162"/>
                </a:lnTo>
                <a:lnTo>
                  <a:pt x="13" y="124"/>
                </a:lnTo>
                <a:lnTo>
                  <a:pt x="30" y="91"/>
                </a:lnTo>
                <a:lnTo>
                  <a:pt x="54" y="59"/>
                </a:lnTo>
                <a:lnTo>
                  <a:pt x="84" y="33"/>
                </a:lnTo>
                <a:lnTo>
                  <a:pt x="119" y="14"/>
                </a:lnTo>
                <a:lnTo>
                  <a:pt x="159" y="3"/>
                </a:lnTo>
                <a:lnTo>
                  <a:pt x="204" y="0"/>
                </a:lnTo>
                <a:lnTo>
                  <a:pt x="245" y="3"/>
                </a:lnTo>
                <a:lnTo>
                  <a:pt x="283" y="13"/>
                </a:lnTo>
                <a:lnTo>
                  <a:pt x="315" y="27"/>
                </a:lnTo>
                <a:lnTo>
                  <a:pt x="344" y="49"/>
                </a:lnTo>
                <a:lnTo>
                  <a:pt x="366" y="76"/>
                </a:lnTo>
                <a:lnTo>
                  <a:pt x="384" y="108"/>
                </a:lnTo>
                <a:lnTo>
                  <a:pt x="393" y="145"/>
                </a:lnTo>
                <a:lnTo>
                  <a:pt x="397" y="188"/>
                </a:lnTo>
                <a:lnTo>
                  <a:pt x="392" y="226"/>
                </a:lnTo>
                <a:lnTo>
                  <a:pt x="379" y="266"/>
                </a:lnTo>
                <a:lnTo>
                  <a:pt x="358" y="306"/>
                </a:lnTo>
                <a:lnTo>
                  <a:pt x="330" y="349"/>
                </a:lnTo>
                <a:lnTo>
                  <a:pt x="295" y="396"/>
                </a:lnTo>
                <a:lnTo>
                  <a:pt x="253" y="447"/>
                </a:lnTo>
                <a:lnTo>
                  <a:pt x="52" y="682"/>
                </a:lnTo>
                <a:lnTo>
                  <a:pt x="52" y="685"/>
                </a:lnTo>
                <a:lnTo>
                  <a:pt x="435" y="685"/>
                </a:lnTo>
                <a:lnTo>
                  <a:pt x="435" y="71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19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17969" y="2078931"/>
            <a:ext cx="9550514" cy="3164542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9406" y="480825"/>
            <a:ext cx="978240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33414" y="810960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УСТАНОВКА ПРОГРАММНОГО ОБЕСПЕЧЕНИЯ «</a:t>
            </a:r>
            <a:r>
              <a:rPr lang="en-US" sz="2200" dirty="0" smtClean="0"/>
              <a:t>JINN</a:t>
            </a:r>
            <a:r>
              <a:rPr lang="ru-RU" sz="2200" dirty="0" smtClean="0"/>
              <a:t>-</a:t>
            </a:r>
            <a:r>
              <a:rPr lang="en-US" sz="2200" dirty="0" smtClean="0"/>
              <a:t>CLIENT</a:t>
            </a:r>
            <a:r>
              <a:rPr lang="ru-RU" sz="2200" dirty="0" smtClean="0"/>
              <a:t>»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817969" y="480824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06000" y="722214"/>
            <a:ext cx="265172" cy="521784"/>
          </a:xfrm>
          <a:custGeom>
            <a:avLst/>
            <a:gdLst/>
            <a:ahLst/>
            <a:cxnLst>
              <a:cxn ang="0">
                <a:pos x="202" y="339"/>
              </a:cxn>
              <a:cxn ang="0">
                <a:pos x="280" y="328"/>
              </a:cxn>
              <a:cxn ang="0">
                <a:pos x="341" y="294"/>
              </a:cxn>
              <a:cxn ang="0">
                <a:pos x="377" y="245"/>
              </a:cxn>
              <a:cxn ang="0">
                <a:pos x="390" y="188"/>
              </a:cxn>
              <a:cxn ang="0">
                <a:pos x="379" y="122"/>
              </a:cxn>
              <a:cxn ang="0">
                <a:pos x="347" y="71"/>
              </a:cxn>
              <a:cxn ang="0">
                <a:pos x="293" y="36"/>
              </a:cxn>
              <a:cxn ang="0">
                <a:pos x="218" y="25"/>
              </a:cxn>
              <a:cxn ang="0">
                <a:pos x="148" y="36"/>
              </a:cxn>
              <a:cxn ang="0">
                <a:pos x="89" y="71"/>
              </a:cxn>
              <a:cxn ang="0">
                <a:pos x="51" y="124"/>
              </a:cxn>
              <a:cxn ang="0">
                <a:pos x="38" y="193"/>
              </a:cxn>
              <a:cxn ang="0">
                <a:pos x="14" y="189"/>
              </a:cxn>
              <a:cxn ang="0">
                <a:pos x="27" y="113"/>
              </a:cxn>
              <a:cxn ang="0">
                <a:pos x="71" y="52"/>
              </a:cxn>
              <a:cxn ang="0">
                <a:pos x="138" y="13"/>
              </a:cxn>
              <a:cxn ang="0">
                <a:pos x="218" y="0"/>
              </a:cxn>
              <a:cxn ang="0">
                <a:pos x="299" y="13"/>
              </a:cxn>
              <a:cxn ang="0">
                <a:pos x="363" y="51"/>
              </a:cxn>
              <a:cxn ang="0">
                <a:pos x="403" y="110"/>
              </a:cxn>
              <a:cxn ang="0">
                <a:pos x="417" y="189"/>
              </a:cxn>
              <a:cxn ang="0">
                <a:pos x="401" y="258"/>
              </a:cxn>
              <a:cxn ang="0">
                <a:pos x="355" y="315"/>
              </a:cxn>
              <a:cxn ang="0">
                <a:pos x="288" y="352"/>
              </a:cxn>
              <a:cxn ang="0">
                <a:pos x="347" y="376"/>
              </a:cxn>
              <a:cxn ang="0">
                <a:pos x="393" y="412"/>
              </a:cxn>
              <a:cxn ang="0">
                <a:pos x="422" y="463"/>
              </a:cxn>
              <a:cxn ang="0">
                <a:pos x="431" y="524"/>
              </a:cxn>
              <a:cxn ang="0">
                <a:pos x="422" y="591"/>
              </a:cxn>
              <a:cxn ang="0">
                <a:pos x="395" y="645"/>
              </a:cxn>
              <a:cxn ang="0">
                <a:pos x="342" y="690"/>
              </a:cxn>
              <a:cxn ang="0">
                <a:pos x="267" y="717"/>
              </a:cxn>
              <a:cxn ang="0">
                <a:pos x="180" y="717"/>
              </a:cxn>
              <a:cxn ang="0">
                <a:pos x="100" y="690"/>
              </a:cxn>
              <a:cxn ang="0">
                <a:pos x="41" y="645"/>
              </a:cxn>
              <a:cxn ang="0">
                <a:pos x="9" y="588"/>
              </a:cxn>
              <a:cxn ang="0">
                <a:pos x="0" y="518"/>
              </a:cxn>
              <a:cxn ang="0">
                <a:pos x="22" y="514"/>
              </a:cxn>
              <a:cxn ang="0">
                <a:pos x="36" y="586"/>
              </a:cxn>
              <a:cxn ang="0">
                <a:pos x="79" y="643"/>
              </a:cxn>
              <a:cxn ang="0">
                <a:pos x="143" y="682"/>
              </a:cxn>
              <a:cxn ang="0">
                <a:pos x="223" y="694"/>
              </a:cxn>
              <a:cxn ang="0">
                <a:pos x="299" y="683"/>
              </a:cxn>
              <a:cxn ang="0">
                <a:pos x="358" y="650"/>
              </a:cxn>
              <a:cxn ang="0">
                <a:pos x="393" y="596"/>
              </a:cxn>
              <a:cxn ang="0">
                <a:pos x="406" y="525"/>
              </a:cxn>
              <a:cxn ang="0">
                <a:pos x="392" y="455"/>
              </a:cxn>
              <a:cxn ang="0">
                <a:pos x="350" y="404"/>
              </a:cxn>
              <a:cxn ang="0">
                <a:pos x="285" y="376"/>
              </a:cxn>
              <a:cxn ang="0">
                <a:pos x="202" y="366"/>
              </a:cxn>
              <a:cxn ang="0">
                <a:pos x="148" y="339"/>
              </a:cxn>
            </a:cxnLst>
            <a:rect l="0" t="0" r="r" b="b"/>
            <a:pathLst>
              <a:path w="431" h="720">
                <a:moveTo>
                  <a:pt x="148" y="339"/>
                </a:moveTo>
                <a:lnTo>
                  <a:pt x="202" y="339"/>
                </a:lnTo>
                <a:lnTo>
                  <a:pt x="243" y="336"/>
                </a:lnTo>
                <a:lnTo>
                  <a:pt x="280" y="328"/>
                </a:lnTo>
                <a:lnTo>
                  <a:pt x="312" y="314"/>
                </a:lnTo>
                <a:lnTo>
                  <a:pt x="341" y="294"/>
                </a:lnTo>
                <a:lnTo>
                  <a:pt x="363" y="272"/>
                </a:lnTo>
                <a:lnTo>
                  <a:pt x="377" y="245"/>
                </a:lnTo>
                <a:lnTo>
                  <a:pt x="387" y="218"/>
                </a:lnTo>
                <a:lnTo>
                  <a:pt x="390" y="188"/>
                </a:lnTo>
                <a:lnTo>
                  <a:pt x="387" y="154"/>
                </a:lnTo>
                <a:lnTo>
                  <a:pt x="379" y="122"/>
                </a:lnTo>
                <a:lnTo>
                  <a:pt x="366" y="95"/>
                </a:lnTo>
                <a:lnTo>
                  <a:pt x="347" y="71"/>
                </a:lnTo>
                <a:lnTo>
                  <a:pt x="323" y="51"/>
                </a:lnTo>
                <a:lnTo>
                  <a:pt x="293" y="36"/>
                </a:lnTo>
                <a:lnTo>
                  <a:pt x="258" y="28"/>
                </a:lnTo>
                <a:lnTo>
                  <a:pt x="218" y="25"/>
                </a:lnTo>
                <a:lnTo>
                  <a:pt x="181" y="28"/>
                </a:lnTo>
                <a:lnTo>
                  <a:pt x="148" y="36"/>
                </a:lnTo>
                <a:lnTo>
                  <a:pt x="116" y="51"/>
                </a:lnTo>
                <a:lnTo>
                  <a:pt x="89" y="71"/>
                </a:lnTo>
                <a:lnTo>
                  <a:pt x="67" y="95"/>
                </a:lnTo>
                <a:lnTo>
                  <a:pt x="51" y="124"/>
                </a:lnTo>
                <a:lnTo>
                  <a:pt x="41" y="156"/>
                </a:lnTo>
                <a:lnTo>
                  <a:pt x="38" y="193"/>
                </a:lnTo>
                <a:lnTo>
                  <a:pt x="16" y="193"/>
                </a:lnTo>
                <a:lnTo>
                  <a:pt x="14" y="189"/>
                </a:lnTo>
                <a:lnTo>
                  <a:pt x="17" y="150"/>
                </a:lnTo>
                <a:lnTo>
                  <a:pt x="27" y="113"/>
                </a:lnTo>
                <a:lnTo>
                  <a:pt x="46" y="81"/>
                </a:lnTo>
                <a:lnTo>
                  <a:pt x="71" y="52"/>
                </a:lnTo>
                <a:lnTo>
                  <a:pt x="103" y="30"/>
                </a:lnTo>
                <a:lnTo>
                  <a:pt x="138" y="13"/>
                </a:lnTo>
                <a:lnTo>
                  <a:pt x="176" y="3"/>
                </a:lnTo>
                <a:lnTo>
                  <a:pt x="218" y="0"/>
                </a:lnTo>
                <a:lnTo>
                  <a:pt x="261" y="3"/>
                </a:lnTo>
                <a:lnTo>
                  <a:pt x="299" y="13"/>
                </a:lnTo>
                <a:lnTo>
                  <a:pt x="333" y="28"/>
                </a:lnTo>
                <a:lnTo>
                  <a:pt x="363" y="51"/>
                </a:lnTo>
                <a:lnTo>
                  <a:pt x="387" y="78"/>
                </a:lnTo>
                <a:lnTo>
                  <a:pt x="403" y="110"/>
                </a:lnTo>
                <a:lnTo>
                  <a:pt x="414" y="148"/>
                </a:lnTo>
                <a:lnTo>
                  <a:pt x="417" y="189"/>
                </a:lnTo>
                <a:lnTo>
                  <a:pt x="412" y="224"/>
                </a:lnTo>
                <a:lnTo>
                  <a:pt x="401" y="258"/>
                </a:lnTo>
                <a:lnTo>
                  <a:pt x="382" y="288"/>
                </a:lnTo>
                <a:lnTo>
                  <a:pt x="355" y="315"/>
                </a:lnTo>
                <a:lnTo>
                  <a:pt x="325" y="336"/>
                </a:lnTo>
                <a:lnTo>
                  <a:pt x="288" y="352"/>
                </a:lnTo>
                <a:lnTo>
                  <a:pt x="320" y="361"/>
                </a:lnTo>
                <a:lnTo>
                  <a:pt x="347" y="376"/>
                </a:lnTo>
                <a:lnTo>
                  <a:pt x="372" y="392"/>
                </a:lnTo>
                <a:lnTo>
                  <a:pt x="393" y="412"/>
                </a:lnTo>
                <a:lnTo>
                  <a:pt x="409" y="436"/>
                </a:lnTo>
                <a:lnTo>
                  <a:pt x="422" y="463"/>
                </a:lnTo>
                <a:lnTo>
                  <a:pt x="428" y="492"/>
                </a:lnTo>
                <a:lnTo>
                  <a:pt x="431" y="524"/>
                </a:lnTo>
                <a:lnTo>
                  <a:pt x="430" y="559"/>
                </a:lnTo>
                <a:lnTo>
                  <a:pt x="422" y="591"/>
                </a:lnTo>
                <a:lnTo>
                  <a:pt x="411" y="619"/>
                </a:lnTo>
                <a:lnTo>
                  <a:pt x="395" y="645"/>
                </a:lnTo>
                <a:lnTo>
                  <a:pt x="374" y="667"/>
                </a:lnTo>
                <a:lnTo>
                  <a:pt x="342" y="690"/>
                </a:lnTo>
                <a:lnTo>
                  <a:pt x="307" y="707"/>
                </a:lnTo>
                <a:lnTo>
                  <a:pt x="267" y="717"/>
                </a:lnTo>
                <a:lnTo>
                  <a:pt x="223" y="720"/>
                </a:lnTo>
                <a:lnTo>
                  <a:pt x="180" y="717"/>
                </a:lnTo>
                <a:lnTo>
                  <a:pt x="138" y="707"/>
                </a:lnTo>
                <a:lnTo>
                  <a:pt x="100" y="690"/>
                </a:lnTo>
                <a:lnTo>
                  <a:pt x="65" y="667"/>
                </a:lnTo>
                <a:lnTo>
                  <a:pt x="41" y="645"/>
                </a:lnTo>
                <a:lnTo>
                  <a:pt x="22" y="618"/>
                </a:lnTo>
                <a:lnTo>
                  <a:pt x="9" y="588"/>
                </a:lnTo>
                <a:lnTo>
                  <a:pt x="1" y="554"/>
                </a:lnTo>
                <a:lnTo>
                  <a:pt x="0" y="518"/>
                </a:lnTo>
                <a:lnTo>
                  <a:pt x="1" y="514"/>
                </a:lnTo>
                <a:lnTo>
                  <a:pt x="22" y="514"/>
                </a:lnTo>
                <a:lnTo>
                  <a:pt x="25" y="553"/>
                </a:lnTo>
                <a:lnTo>
                  <a:pt x="36" y="586"/>
                </a:lnTo>
                <a:lnTo>
                  <a:pt x="54" y="616"/>
                </a:lnTo>
                <a:lnTo>
                  <a:pt x="79" y="643"/>
                </a:lnTo>
                <a:lnTo>
                  <a:pt x="110" y="666"/>
                </a:lnTo>
                <a:lnTo>
                  <a:pt x="143" y="682"/>
                </a:lnTo>
                <a:lnTo>
                  <a:pt x="181" y="691"/>
                </a:lnTo>
                <a:lnTo>
                  <a:pt x="223" y="694"/>
                </a:lnTo>
                <a:lnTo>
                  <a:pt x="264" y="691"/>
                </a:lnTo>
                <a:lnTo>
                  <a:pt x="299" y="683"/>
                </a:lnTo>
                <a:lnTo>
                  <a:pt x="331" y="669"/>
                </a:lnTo>
                <a:lnTo>
                  <a:pt x="358" y="650"/>
                </a:lnTo>
                <a:lnTo>
                  <a:pt x="379" y="624"/>
                </a:lnTo>
                <a:lnTo>
                  <a:pt x="393" y="596"/>
                </a:lnTo>
                <a:lnTo>
                  <a:pt x="403" y="562"/>
                </a:lnTo>
                <a:lnTo>
                  <a:pt x="406" y="525"/>
                </a:lnTo>
                <a:lnTo>
                  <a:pt x="403" y="487"/>
                </a:lnTo>
                <a:lnTo>
                  <a:pt x="392" y="455"/>
                </a:lnTo>
                <a:lnTo>
                  <a:pt x="374" y="427"/>
                </a:lnTo>
                <a:lnTo>
                  <a:pt x="350" y="404"/>
                </a:lnTo>
                <a:lnTo>
                  <a:pt x="320" y="388"/>
                </a:lnTo>
                <a:lnTo>
                  <a:pt x="285" y="376"/>
                </a:lnTo>
                <a:lnTo>
                  <a:pt x="247" y="369"/>
                </a:lnTo>
                <a:lnTo>
                  <a:pt x="202" y="366"/>
                </a:lnTo>
                <a:lnTo>
                  <a:pt x="148" y="366"/>
                </a:lnTo>
                <a:lnTo>
                  <a:pt x="148" y="33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3414" y="2133430"/>
            <a:ext cx="83395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перечнем партнеров, у которых можно приобрести программное </a:t>
            </a:r>
            <a:r>
              <a:rPr lang="ru-RU" dirty="0"/>
              <a:t>обеспечение </a:t>
            </a:r>
            <a:r>
              <a:rPr lang="ru-RU" dirty="0" smtClean="0"/>
              <a:t>«</a:t>
            </a:r>
            <a:r>
              <a:rPr lang="en-US" dirty="0" smtClean="0"/>
              <a:t>Jinn</a:t>
            </a:r>
            <a:r>
              <a:rPr lang="ru-RU" dirty="0" smtClean="0"/>
              <a:t>-</a:t>
            </a:r>
            <a:r>
              <a:rPr lang="en-US" dirty="0" smtClean="0"/>
              <a:t>Client</a:t>
            </a:r>
            <a:r>
              <a:rPr lang="ru-RU" dirty="0"/>
              <a:t>», </a:t>
            </a:r>
            <a:r>
              <a:rPr lang="ru-RU" dirty="0" smtClean="0"/>
              <a:t>можно ознакомиться на сайте производителя -</a:t>
            </a:r>
            <a:r>
              <a:rPr lang="en-US" dirty="0" smtClean="0"/>
              <a:t>www.securitycode.ru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Установку данного программного обеспечения вы можете осуществить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помощью видеоинструкции</a:t>
            </a:r>
            <a:r>
              <a:rPr lang="ru-RU" dirty="0" smtClean="0"/>
              <a:t>, представленной на </a:t>
            </a:r>
            <a:r>
              <a:rPr lang="ru-RU" dirty="0"/>
              <a:t>Портале ФГИС </a:t>
            </a:r>
            <a:r>
              <a:rPr lang="ru-RU" dirty="0" smtClean="0"/>
              <a:t>ЦС</a:t>
            </a:r>
          </a:p>
          <a:p>
            <a:r>
              <a:rPr lang="ru-RU" dirty="0" smtClean="0"/>
              <a:t>в разделе </a:t>
            </a:r>
            <a:r>
              <a:rPr lang="ru-RU" dirty="0"/>
              <a:t>«База </a:t>
            </a:r>
            <a:r>
              <a:rPr lang="ru-RU" dirty="0" smtClean="0"/>
              <a:t>знаний» в </a:t>
            </a:r>
            <a:r>
              <a:rPr lang="ru-RU" dirty="0"/>
              <a:t>подразделе «</a:t>
            </a:r>
            <a:r>
              <a:rPr lang="ru-RU" dirty="0">
                <a:hlinkClick r:id="rId2"/>
              </a:rPr>
              <a:t>Обучающие материалы</a:t>
            </a:r>
            <a:r>
              <a:rPr lang="ru-RU" dirty="0" smtClean="0"/>
              <a:t>».</a:t>
            </a:r>
            <a:endParaRPr lang="en-US" dirty="0" smtClean="0"/>
          </a:p>
          <a:p>
            <a:endParaRPr lang="en-US" dirty="0"/>
          </a:p>
          <a:p>
            <a:r>
              <a:rPr lang="ru-RU" dirty="0">
                <a:latin typeface="Open Sans"/>
              </a:rPr>
              <a:t>Техническую поддержку </a:t>
            </a:r>
            <a:r>
              <a:rPr lang="ru-RU" dirty="0" smtClean="0">
                <a:latin typeface="Open Sans"/>
              </a:rPr>
              <a:t>можно </a:t>
            </a:r>
            <a:r>
              <a:rPr lang="ru-RU" dirty="0">
                <a:latin typeface="Open Sans"/>
              </a:rPr>
              <a:t>получить по адресу skzi.support@infosec.ru, либо по телефону +7 (495)980-23-45 доб. 06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09406" y="5164305"/>
            <a:ext cx="971170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63688" y="2052594"/>
            <a:ext cx="97574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801671" y="2052594"/>
            <a:ext cx="107735" cy="3111711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9407" y="492616"/>
            <a:ext cx="9782406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35497" y="718110"/>
            <a:ext cx="9916506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dirty="0" smtClean="0"/>
              <a:t>УСТАНОВКА ПРОГРАММНОГО ОБЕСПЕЧЕНИЯ «КОНТИНЕНТ </a:t>
            </a:r>
            <a:r>
              <a:rPr lang="en-US" sz="2100" dirty="0" smtClean="0"/>
              <a:t>TSL VPN</a:t>
            </a:r>
            <a:r>
              <a:rPr lang="ru-RU" sz="2100" dirty="0" smtClean="0"/>
              <a:t>»</a:t>
            </a:r>
            <a:endParaRPr lang="ru-RU" sz="21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817970" y="492616"/>
            <a:ext cx="91438" cy="901364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306000" y="696744"/>
            <a:ext cx="292824" cy="493108"/>
          </a:xfrm>
          <a:custGeom>
            <a:avLst/>
            <a:gdLst/>
            <a:ahLst/>
            <a:cxnLst>
              <a:cxn ang="0">
                <a:pos x="367" y="485"/>
              </a:cxn>
              <a:cxn ang="0">
                <a:pos x="488" y="485"/>
              </a:cxn>
              <a:cxn ang="0">
                <a:pos x="488" y="510"/>
              </a:cxn>
              <a:cxn ang="0">
                <a:pos x="367" y="510"/>
              </a:cxn>
              <a:cxn ang="0">
                <a:pos x="367" y="701"/>
              </a:cxn>
              <a:cxn ang="0">
                <a:pos x="341" y="701"/>
              </a:cxn>
              <a:cxn ang="0">
                <a:pos x="341" y="510"/>
              </a:cxn>
              <a:cxn ang="0">
                <a:pos x="0" y="510"/>
              </a:cxn>
              <a:cxn ang="0">
                <a:pos x="0" y="496"/>
              </a:cxn>
              <a:cxn ang="0">
                <a:pos x="335" y="0"/>
              </a:cxn>
              <a:cxn ang="0">
                <a:pos x="367" y="0"/>
              </a:cxn>
              <a:cxn ang="0">
                <a:pos x="367" y="485"/>
              </a:cxn>
              <a:cxn ang="0">
                <a:pos x="42" y="485"/>
              </a:cxn>
              <a:cxn ang="0">
                <a:pos x="341" y="485"/>
              </a:cxn>
              <a:cxn ang="0">
                <a:pos x="341" y="37"/>
              </a:cxn>
              <a:cxn ang="0">
                <a:pos x="338" y="35"/>
              </a:cxn>
              <a:cxn ang="0">
                <a:pos x="300" y="98"/>
              </a:cxn>
              <a:cxn ang="0">
                <a:pos x="42" y="485"/>
              </a:cxn>
            </a:cxnLst>
            <a:rect l="0" t="0" r="r" b="b"/>
            <a:pathLst>
              <a:path w="488" h="701">
                <a:moveTo>
                  <a:pt x="367" y="485"/>
                </a:moveTo>
                <a:lnTo>
                  <a:pt x="488" y="485"/>
                </a:lnTo>
                <a:lnTo>
                  <a:pt x="488" y="510"/>
                </a:lnTo>
                <a:lnTo>
                  <a:pt x="367" y="510"/>
                </a:lnTo>
                <a:lnTo>
                  <a:pt x="367" y="701"/>
                </a:lnTo>
                <a:lnTo>
                  <a:pt x="341" y="701"/>
                </a:lnTo>
                <a:lnTo>
                  <a:pt x="341" y="510"/>
                </a:lnTo>
                <a:lnTo>
                  <a:pt x="0" y="510"/>
                </a:lnTo>
                <a:lnTo>
                  <a:pt x="0" y="496"/>
                </a:lnTo>
                <a:lnTo>
                  <a:pt x="335" y="0"/>
                </a:lnTo>
                <a:lnTo>
                  <a:pt x="367" y="0"/>
                </a:lnTo>
                <a:lnTo>
                  <a:pt x="367" y="485"/>
                </a:lnTo>
                <a:close/>
                <a:moveTo>
                  <a:pt x="42" y="485"/>
                </a:moveTo>
                <a:lnTo>
                  <a:pt x="341" y="485"/>
                </a:lnTo>
                <a:lnTo>
                  <a:pt x="341" y="37"/>
                </a:lnTo>
                <a:lnTo>
                  <a:pt x="338" y="35"/>
                </a:lnTo>
                <a:lnTo>
                  <a:pt x="300" y="98"/>
                </a:lnTo>
                <a:lnTo>
                  <a:pt x="42" y="48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817969" y="1393979"/>
            <a:ext cx="9873843" cy="859544"/>
          </a:xfrm>
          <a:prstGeom prst="rect">
            <a:avLst/>
          </a:prstGeom>
          <a:solidFill>
            <a:srgbClr val="9E2234">
              <a:alpha val="92941"/>
            </a:srgbClr>
          </a:solidFill>
          <a:ln>
            <a:solidFill>
              <a:srgbClr val="9D2235">
                <a:alpha val="4902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35497" y="1496829"/>
            <a:ext cx="9048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Для регистрации в ФГИС ЦС и в </a:t>
            </a:r>
            <a:r>
              <a:rPr lang="ru-RU" dirty="0">
                <a:solidFill>
                  <a:schemeClr val="bg1"/>
                </a:solidFill>
              </a:rPr>
              <a:t>соответствии с приказом </a:t>
            </a:r>
            <a:r>
              <a:rPr lang="ru-RU" dirty="0" smtClean="0">
                <a:solidFill>
                  <a:schemeClr val="bg1"/>
                </a:solidFill>
              </a:rPr>
              <a:t>ФСБ России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  от </a:t>
            </a:r>
            <a:r>
              <a:rPr lang="ru-RU" dirty="0">
                <a:solidFill>
                  <a:schemeClr val="bg1"/>
                </a:solidFill>
              </a:rPr>
              <a:t>10.07.2014</a:t>
            </a:r>
            <a:r>
              <a:rPr lang="ru-RU" dirty="0" smtClean="0">
                <a:solidFill>
                  <a:schemeClr val="bg1"/>
                </a:solidFill>
              </a:rPr>
              <a:t> № 378 установите ПО </a:t>
            </a:r>
            <a:r>
              <a:rPr lang="ru-RU" dirty="0">
                <a:solidFill>
                  <a:schemeClr val="bg1"/>
                </a:solidFill>
              </a:rPr>
              <a:t>«</a:t>
            </a:r>
            <a:r>
              <a:rPr lang="ru-RU" dirty="0" smtClean="0">
                <a:solidFill>
                  <a:schemeClr val="bg1"/>
                </a:solidFill>
              </a:rPr>
              <a:t>Континент</a:t>
            </a:r>
            <a:r>
              <a:rPr lang="en-US" dirty="0" smtClean="0">
                <a:solidFill>
                  <a:schemeClr val="bg1"/>
                </a:solidFill>
              </a:rPr>
              <a:t> TLS VPN</a:t>
            </a:r>
            <a:r>
              <a:rPr lang="ru-RU" dirty="0" smtClean="0">
                <a:solidFill>
                  <a:schemeClr val="bg1"/>
                </a:solidFill>
              </a:rPr>
              <a:t>».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7971" y="2362346"/>
            <a:ext cx="96144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Порядок получения ПО «Континент TLS VPN» описан в регламенте предоставления данного программного обеспечения, представленном</a:t>
            </a:r>
            <a:r>
              <a:rPr lang="en-US" dirty="0" smtClean="0"/>
              <a:t> </a:t>
            </a:r>
            <a:r>
              <a:rPr lang="ru-RU" dirty="0" smtClean="0"/>
              <a:t>на Портале ФГИС ЦС в разделе «База знаний» в подразделе «</a:t>
            </a:r>
            <a:r>
              <a:rPr lang="ru-RU" dirty="0" smtClean="0">
                <a:hlinkClick r:id="rId2"/>
              </a:rPr>
              <a:t>Обучающие материалы</a:t>
            </a:r>
            <a:r>
              <a:rPr lang="ru-RU" dirty="0" smtClean="0"/>
              <a:t>». В соответствии с настоящим регламентом ПО «Континент TLS VPN» распространяется безвозмездно. </a:t>
            </a:r>
          </a:p>
          <a:p>
            <a:r>
              <a:rPr lang="ru-RU" dirty="0" smtClean="0"/>
              <a:t>Техническую поддержку можно получить по адресу </a:t>
            </a:r>
            <a:r>
              <a:rPr lang="en-US" dirty="0" smtClean="0">
                <a:hlinkClick r:id="rId3"/>
              </a:rPr>
              <a:t>skzi.support@infosec.ru</a:t>
            </a:r>
            <a:r>
              <a:rPr lang="ru-RU" dirty="0" smtClean="0"/>
              <a:t>, либо по телефону +7 (495)980-23-45 доб. 06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7969" y="5679074"/>
            <a:ext cx="9481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Установку ПО «</a:t>
            </a:r>
            <a:r>
              <a:rPr lang="ru-RU" dirty="0" smtClean="0"/>
              <a:t>Континент TLS </a:t>
            </a:r>
            <a:r>
              <a:rPr lang="ru-RU" dirty="0"/>
              <a:t>VPN» вы можете осуществить </a:t>
            </a:r>
            <a:r>
              <a:rPr lang="ru-RU" dirty="0" smtClean="0"/>
              <a:t>с </a:t>
            </a:r>
            <a:r>
              <a:rPr lang="ru-RU" dirty="0"/>
              <a:t>помощью видеоинструкции, </a:t>
            </a:r>
            <a:r>
              <a:rPr lang="ru-RU" dirty="0" smtClean="0"/>
              <a:t>представленной на </a:t>
            </a:r>
            <a:r>
              <a:rPr lang="ru-RU" dirty="0"/>
              <a:t>Портале ФГИС </a:t>
            </a:r>
            <a:r>
              <a:rPr lang="ru-RU" dirty="0" smtClean="0"/>
              <a:t>ЦС</a:t>
            </a:r>
            <a:r>
              <a:rPr lang="en-US" dirty="0" smtClean="0"/>
              <a:t> </a:t>
            </a:r>
            <a:r>
              <a:rPr lang="ru-RU" dirty="0" smtClean="0"/>
              <a:t>в разделе «База знаний» в </a:t>
            </a:r>
            <a:r>
              <a:rPr lang="ru-RU" dirty="0"/>
              <a:t>подразделе «</a:t>
            </a:r>
            <a:r>
              <a:rPr lang="ru-RU" dirty="0">
                <a:hlinkClick r:id="rId2"/>
              </a:rPr>
              <a:t>Обучающие </a:t>
            </a:r>
            <a:r>
              <a:rPr lang="ru-RU" dirty="0" smtClean="0">
                <a:hlinkClick r:id="rId2"/>
              </a:rPr>
              <a:t>материалы</a:t>
            </a:r>
            <a:r>
              <a:rPr lang="ru-RU" dirty="0" smtClean="0"/>
              <a:t>».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17969" y="6602404"/>
            <a:ext cx="97875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ашивка 27"/>
          <p:cNvSpPr/>
          <p:nvPr/>
        </p:nvSpPr>
        <p:spPr>
          <a:xfrm>
            <a:off x="306001" y="3054066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456077" y="3054833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306001" y="5985336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456077" y="5986103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306000" y="4707039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56076" y="4707806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17969" y="5398072"/>
            <a:ext cx="9787508" cy="336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17970" y="4176624"/>
            <a:ext cx="9787507" cy="46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817969" y="4428828"/>
            <a:ext cx="9406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Также ПО «Континент TLS VPN» можно приобрести у любого из партнеров ООО «Код безопасности». С </a:t>
            </a:r>
            <a:r>
              <a:rPr lang="ru-RU" dirty="0"/>
              <a:t>перечнем </a:t>
            </a:r>
            <a:r>
              <a:rPr lang="ru-RU" dirty="0" smtClean="0"/>
              <a:t>партнеров,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ru-RU" dirty="0"/>
              <a:t>которых можно </a:t>
            </a:r>
            <a:r>
              <a:rPr lang="ru-RU" dirty="0" smtClean="0"/>
              <a:t>получить данное программное обеспечение, можно ознакомиться на сайте </a:t>
            </a:r>
            <a:r>
              <a:rPr lang="en-US" dirty="0"/>
              <a:t>www.securitycode.ru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9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69900" y="2094561"/>
            <a:ext cx="9614414" cy="1495721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1337" y="496455"/>
            <a:ext cx="10230476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5345" y="826590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ВХОД В ЛИЧНЫЙ КАБИНЕТ</a:t>
            </a:r>
            <a:endParaRPr lang="ru-RU" sz="2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369900" y="496454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8219" y="2400726"/>
            <a:ext cx="8284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выполнения всех </a:t>
            </a:r>
            <a:r>
              <a:rPr lang="ru-RU" dirty="0" smtClean="0"/>
              <a:t>вышеперечисленных </a:t>
            </a:r>
            <a:r>
              <a:rPr lang="ru-RU" dirty="0"/>
              <a:t>действий </a:t>
            </a:r>
            <a:r>
              <a:rPr lang="ru-RU" dirty="0" smtClean="0"/>
              <a:t>вы можете перейти </a:t>
            </a:r>
            <a:r>
              <a:rPr lang="ru-RU" dirty="0"/>
              <a:t>в личный </a:t>
            </a:r>
            <a:r>
              <a:rPr lang="ru-RU" dirty="0" smtClean="0"/>
              <a:t>кабинет </a:t>
            </a:r>
            <a:r>
              <a:rPr lang="ru-RU" dirty="0" smtClean="0">
                <a:hlinkClick r:id="rId2"/>
              </a:rPr>
              <a:t>ФГИС ЦС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1337" y="3368430"/>
            <a:ext cx="101754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306000" y="2068224"/>
            <a:ext cx="155337" cy="1300206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61337" y="2068224"/>
            <a:ext cx="101754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98219" y="3865173"/>
            <a:ext cx="8497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Подробные инструкции по регистрации юридических лиц в личном кабинете ФГИС ЦС представлены на Портале ФГИС </a:t>
            </a:r>
            <a:r>
              <a:rPr lang="ru-RU" dirty="0"/>
              <a:t>ЦС </a:t>
            </a:r>
            <a:r>
              <a:rPr lang="ru-RU" dirty="0" smtClean="0"/>
              <a:t>в </a:t>
            </a:r>
            <a:r>
              <a:rPr lang="ru-RU" dirty="0"/>
              <a:t>разделе «База знаний»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подразделе «</a:t>
            </a:r>
            <a:r>
              <a:rPr lang="ru-RU" dirty="0" smtClean="0">
                <a:hlinkClick r:id="rId3"/>
              </a:rPr>
              <a:t>Обучающие </a:t>
            </a:r>
            <a:r>
              <a:rPr lang="ru-RU" dirty="0">
                <a:hlinkClick r:id="rId3"/>
              </a:rPr>
              <a:t>материалы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1337" y="4943528"/>
            <a:ext cx="101754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 flipH="1">
            <a:off x="306000" y="3643322"/>
            <a:ext cx="155337" cy="1300206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1337" y="3643322"/>
            <a:ext cx="10175401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7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86794" y="487218"/>
            <a:ext cx="10282571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06000" y="1729817"/>
            <a:ext cx="10363365" cy="2967147"/>
          </a:xfrm>
          <a:prstGeom prst="rect">
            <a:avLst/>
          </a:prstGeom>
          <a:solidFill>
            <a:srgbClr val="F6F2EE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3735" tIns="46868" rIns="93735" bIns="46868"/>
          <a:lstStyle/>
          <a:p>
            <a:pPr algn="ctr">
              <a:lnSpc>
                <a:spcPts val="1742"/>
              </a:lnSpc>
            </a:pPr>
            <a:endParaRPr lang="ru-RU" sz="1637" b="1" dirty="0">
              <a:solidFill>
                <a:srgbClr val="E9DDD3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742"/>
              </a:lnSpc>
            </a:pPr>
            <a:endParaRPr lang="ru-RU" sz="1637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ts val="1742"/>
              </a:lnSpc>
            </a:pPr>
            <a:endParaRPr lang="ru-RU" sz="1286" dirty="0">
              <a:solidFill>
                <a:srgbClr val="BC9A7C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ts val="1742"/>
              </a:lnSpc>
            </a:pPr>
            <a:endParaRPr lang="en-US" sz="1286" dirty="0">
              <a:solidFill>
                <a:srgbClr val="BC9A7C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24786" y="841675"/>
            <a:ext cx="9979848" cy="286482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ea typeface="Tahoma" charset="0"/>
                <a:cs typeface="Tahoma" charset="0"/>
              </a:rPr>
              <a:t>Личный кабинет производителя, поставщика услуг: предоставление общих сведений</a:t>
            </a:r>
            <a:endParaRPr lang="ru-RU" altLang="ru-RU" dirty="0">
              <a:ea typeface="Tahoma" charset="0"/>
              <a:cs typeface="Tahoma" charset="0"/>
            </a:endParaRPr>
          </a:p>
        </p:txBody>
      </p:sp>
      <p:pic>
        <p:nvPicPr>
          <p:cNvPr id="1026" name="10FEE4E3-CC64-436A-923D-5CC032D51A75" descr="10FEE4E3-CC64-436A-923D-5CC032D51A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95" y="1854926"/>
            <a:ext cx="4944680" cy="268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48718C6E-256E-4F02-9935-7168850F26C5" descr="48718C6E-256E-4F02-9935-7168850F26C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076" y="1854925"/>
            <a:ext cx="5069558" cy="268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 flipH="1">
            <a:off x="295356" y="487218"/>
            <a:ext cx="83949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295355" y="4787826"/>
            <a:ext cx="155337" cy="1300206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0692" y="4795777"/>
            <a:ext cx="102186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50692" y="6021715"/>
            <a:ext cx="10218674" cy="499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24549" y="4861141"/>
            <a:ext cx="10044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Добавление адреса организации; 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smtClean="0"/>
              <a:t>Указание сведений об обособленных подразделениях;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smtClean="0"/>
              <a:t>Возможность предоставления информации с помощью заполнения </a:t>
            </a:r>
            <a:r>
              <a:rPr lang="en-US" dirty="0" smtClean="0"/>
              <a:t> </a:t>
            </a:r>
            <a:r>
              <a:rPr lang="ru-RU" dirty="0" smtClean="0"/>
              <a:t>установленных электронных форм.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602</Words>
  <Application>Microsoft Office PowerPoint</Application>
  <PresentationFormat>Произвольный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порядке регистрации пользователей  в Федеральной государственной информационной системе ценообразования в строительстве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Chelyapin</dc:creator>
  <cp:lastModifiedBy>Каушкина Ирина Константиновна</cp:lastModifiedBy>
  <cp:revision>128</cp:revision>
  <cp:lastPrinted>2017-04-26T07:49:21Z</cp:lastPrinted>
  <dcterms:created xsi:type="dcterms:W3CDTF">2016-11-16T10:48:18Z</dcterms:created>
  <dcterms:modified xsi:type="dcterms:W3CDTF">2018-03-06T08:18:53Z</dcterms:modified>
</cp:coreProperties>
</file>